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0287000" cy="10287000"/>
  <p:notesSz cx="6858000" cy="9144000"/>
  <p:embeddedFontLst>
    <p:embeddedFont>
      <p:font typeface="Calibri" panose="020F0502020204030204" pitchFamily="34" charset="0"/>
      <p:regular r:id="rId25"/>
      <p:bold r:id="rId26"/>
      <p:italic r:id="rId27"/>
      <p:boldItalic r:id="rId28"/>
    </p:embeddedFont>
    <p:embeddedFont>
      <p:font typeface="Open Sans" panose="020B0606030504020204" pitchFamily="34" charset="0"/>
      <p:regular r:id="rId29"/>
    </p:embeddedFont>
    <p:embeddedFont>
      <p:font typeface="Oswald" panose="00000500000000000000" pitchFamily="2" charset="0"/>
      <p:regular r:id="rId30"/>
    </p:embeddedFont>
    <p:embeddedFont>
      <p:font typeface="Oswald Bold" panose="00000800000000000000" charset="0"/>
      <p:regular r:id="rId31"/>
    </p:embeddedFont>
    <p:embeddedFont>
      <p:font typeface="Rye"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1828"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6.png"/><Relationship Id="rId7" Type="http://schemas.openxmlformats.org/officeDocument/2006/relationships/image" Target="../media/image25.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6.jpeg"/><Relationship Id="rId4" Type="http://schemas.openxmlformats.org/officeDocument/2006/relationships/image" Target="../media/image35.png"/><Relationship Id="rId9"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7.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jpe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jpe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jpeg"/><Relationship Id="rId7"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10" b="19172"/>
          <a:stretch>
            <a:fillRect/>
          </a:stretch>
        </p:blipFill>
        <p:spPr>
          <a:xfrm>
            <a:off x="0" y="0"/>
            <a:ext cx="10287000" cy="10287000"/>
          </a:xfrm>
          <a:prstGeom prst="rect">
            <a:avLst/>
          </a:prstGeom>
        </p:spPr>
      </p:pic>
      <p:pic>
        <p:nvPicPr>
          <p:cNvPr id="3" name="Picture 3"/>
          <p:cNvPicPr>
            <a:picLocks noChangeAspect="1"/>
          </p:cNvPicPr>
          <p:nvPr/>
        </p:nvPicPr>
        <p:blipFill>
          <a:blip r:embed="rId3"/>
          <a:srcRect t="6524" r="10710" b="20332"/>
          <a:stretch>
            <a:fillRect/>
          </a:stretch>
        </p:blipFill>
        <p:spPr>
          <a:xfrm>
            <a:off x="6856468" y="6293526"/>
            <a:ext cx="3430532" cy="3751729"/>
          </a:xfrm>
          <a:prstGeom prst="rect">
            <a:avLst/>
          </a:prstGeom>
        </p:spPr>
      </p:pic>
      <p:pic>
        <p:nvPicPr>
          <p:cNvPr id="4" name="Picture 4"/>
          <p:cNvPicPr>
            <a:picLocks noChangeAspect="1"/>
          </p:cNvPicPr>
          <p:nvPr/>
        </p:nvPicPr>
        <p:blipFill>
          <a:blip r:embed="rId4"/>
          <a:srcRect t="1006" b="1006"/>
          <a:stretch>
            <a:fillRect/>
          </a:stretch>
        </p:blipFill>
        <p:spPr>
          <a:xfrm>
            <a:off x="0" y="-642904"/>
            <a:ext cx="10287000" cy="6715688"/>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362" y="3586927"/>
            <a:ext cx="4114800" cy="1397209"/>
          </a:xfrm>
          <a:prstGeom prst="rect">
            <a:avLst/>
          </a:prstGeom>
        </p:spPr>
      </p:pic>
      <p:pic>
        <p:nvPicPr>
          <p:cNvPr id="6" name="Picture 6"/>
          <p:cNvPicPr>
            <a:picLocks noChangeAspect="1"/>
          </p:cNvPicPr>
          <p:nvPr/>
        </p:nvPicPr>
        <p:blipFill>
          <a:blip r:embed="rId7"/>
          <a:srcRect t="8825"/>
          <a:stretch>
            <a:fillRect/>
          </a:stretch>
        </p:blipFill>
        <p:spPr>
          <a:xfrm>
            <a:off x="4898345" y="0"/>
            <a:ext cx="5388655" cy="1990282"/>
          </a:xfrm>
          <a:prstGeom prst="rect">
            <a:avLst/>
          </a:prstGeom>
        </p:spPr>
      </p:pic>
      <p:sp>
        <p:nvSpPr>
          <p:cNvPr id="7" name="TextBox 7"/>
          <p:cNvSpPr txBox="1"/>
          <p:nvPr/>
        </p:nvSpPr>
        <p:spPr>
          <a:xfrm>
            <a:off x="605929" y="2331532"/>
            <a:ext cx="9075143" cy="1167765"/>
          </a:xfrm>
          <a:prstGeom prst="rect">
            <a:avLst/>
          </a:prstGeom>
        </p:spPr>
        <p:txBody>
          <a:bodyPr lIns="0" tIns="0" rIns="0" bIns="0" rtlCol="0" anchor="t">
            <a:spAutoFit/>
          </a:bodyPr>
          <a:lstStyle/>
          <a:p>
            <a:pPr algn="ctr">
              <a:lnSpc>
                <a:spcPts val="9660"/>
              </a:lnSpc>
            </a:pPr>
            <a:r>
              <a:rPr lang="en-US" sz="6900">
                <a:solidFill>
                  <a:srgbClr val="FFFFFF"/>
                </a:solidFill>
                <a:latin typeface="Rye"/>
              </a:rPr>
              <a:t>BLACK JACK  GAME </a:t>
            </a:r>
          </a:p>
        </p:txBody>
      </p:sp>
      <p:sp>
        <p:nvSpPr>
          <p:cNvPr id="8" name="TextBox 8"/>
          <p:cNvSpPr txBox="1"/>
          <p:nvPr/>
        </p:nvSpPr>
        <p:spPr>
          <a:xfrm>
            <a:off x="151534" y="6917806"/>
            <a:ext cx="5296859" cy="1251584"/>
          </a:xfrm>
          <a:prstGeom prst="rect">
            <a:avLst/>
          </a:prstGeom>
        </p:spPr>
        <p:txBody>
          <a:bodyPr lIns="0" tIns="0" rIns="0" bIns="0" rtlCol="0" anchor="t">
            <a:spAutoFit/>
          </a:bodyPr>
          <a:lstStyle/>
          <a:p>
            <a:pPr>
              <a:lnSpc>
                <a:spcPts val="5040"/>
              </a:lnSpc>
            </a:pPr>
            <a:r>
              <a:rPr lang="en-US" sz="3600">
                <a:solidFill>
                  <a:srgbClr val="FFFFFF"/>
                </a:solidFill>
                <a:latin typeface="Rye"/>
              </a:rPr>
              <a:t>GUIDE NAME - </a:t>
            </a:r>
          </a:p>
          <a:p>
            <a:pPr>
              <a:lnSpc>
                <a:spcPts val="5040"/>
              </a:lnSpc>
            </a:pPr>
            <a:r>
              <a:rPr lang="en-US" sz="3600">
                <a:solidFill>
                  <a:srgbClr val="FFFFFF"/>
                </a:solidFill>
                <a:latin typeface="Rye"/>
              </a:rPr>
              <a:t>Dr. Manickavasagam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l="1933" t="2940" r="1933" b="472"/>
          <a:stretch>
            <a:fillRect/>
          </a:stretch>
        </p:blipFill>
        <p:spPr>
          <a:xfrm>
            <a:off x="0" y="4137813"/>
            <a:ext cx="10287000" cy="6150978"/>
          </a:xfrm>
          <a:prstGeom prst="rect">
            <a:avLst/>
          </a:prstGeom>
        </p:spPr>
      </p:pic>
      <p:sp>
        <p:nvSpPr>
          <p:cNvPr id="4" name="TextBox 4"/>
          <p:cNvSpPr txBox="1"/>
          <p:nvPr/>
        </p:nvSpPr>
        <p:spPr>
          <a:xfrm>
            <a:off x="202201" y="57764"/>
            <a:ext cx="6356668" cy="1339215"/>
          </a:xfrm>
          <a:prstGeom prst="rect">
            <a:avLst/>
          </a:prstGeom>
        </p:spPr>
        <p:txBody>
          <a:bodyPr lIns="0" tIns="0" rIns="0" bIns="0" rtlCol="0" anchor="t">
            <a:spAutoFit/>
          </a:bodyPr>
          <a:lstStyle/>
          <a:p>
            <a:pPr>
              <a:lnSpc>
                <a:spcPts val="5460"/>
              </a:lnSpc>
            </a:pPr>
            <a:r>
              <a:rPr lang="en-US" sz="3900">
                <a:solidFill>
                  <a:srgbClr val="FFFFFF"/>
                </a:solidFill>
                <a:latin typeface="Rye Bold"/>
              </a:rPr>
              <a:t>Overall System Architecture Diagram:</a:t>
            </a:r>
          </a:p>
        </p:txBody>
      </p:sp>
      <p:pic>
        <p:nvPicPr>
          <p:cNvPr id="5" name="Picture 5"/>
          <p:cNvPicPr>
            <a:picLocks noChangeAspect="1"/>
          </p:cNvPicPr>
          <p:nvPr/>
        </p:nvPicPr>
        <p:blipFill>
          <a:blip r:embed="rId4"/>
          <a:srcRect t="2824" b="2824"/>
          <a:stretch>
            <a:fillRect/>
          </a:stretch>
        </p:blipFill>
        <p:spPr>
          <a:xfrm>
            <a:off x="6961105" y="0"/>
            <a:ext cx="3325895" cy="1271210"/>
          </a:xfrm>
          <a:prstGeom prst="rect">
            <a:avLst/>
          </a:prstGeom>
        </p:spPr>
      </p:pic>
      <p:pic>
        <p:nvPicPr>
          <p:cNvPr id="6" name="Picture 6"/>
          <p:cNvPicPr>
            <a:picLocks noChangeAspect="1"/>
          </p:cNvPicPr>
          <p:nvPr/>
        </p:nvPicPr>
        <p:blipFill>
          <a:blip r:embed="rId5"/>
          <a:srcRect t="26477" r="1240"/>
          <a:stretch>
            <a:fillRect/>
          </a:stretch>
        </p:blipFill>
        <p:spPr>
          <a:xfrm rot="5400000">
            <a:off x="8451473" y="1780361"/>
            <a:ext cx="2096573" cy="2192755"/>
          </a:xfrm>
          <a:prstGeom prst="rect">
            <a:avLst/>
          </a:prstGeom>
        </p:spPr>
      </p:pic>
      <p:pic>
        <p:nvPicPr>
          <p:cNvPr id="7" name="Picture 7"/>
          <p:cNvPicPr>
            <a:picLocks noChangeAspect="1"/>
          </p:cNvPicPr>
          <p:nvPr/>
        </p:nvPicPr>
        <p:blipFill>
          <a:blip r:embed="rId6"/>
          <a:srcRect t="7016" b="18666"/>
          <a:stretch>
            <a:fillRect/>
          </a:stretch>
        </p:blipFill>
        <p:spPr>
          <a:xfrm>
            <a:off x="-920526" y="1396979"/>
            <a:ext cx="5535519" cy="2740834"/>
          </a:xfrm>
          <a:prstGeom prst="rect">
            <a:avLst/>
          </a:prstGeom>
        </p:spPr>
      </p:pic>
      <p:sp>
        <p:nvSpPr>
          <p:cNvPr id="8" name="TextBox 8"/>
          <p:cNvSpPr txBox="1"/>
          <p:nvPr/>
        </p:nvSpPr>
        <p:spPr>
          <a:xfrm>
            <a:off x="5138738" y="3528362"/>
            <a:ext cx="9525" cy="755015"/>
          </a:xfrm>
          <a:prstGeom prst="rect">
            <a:avLst/>
          </a:prstGeom>
        </p:spPr>
        <p:txBody>
          <a:bodyPr lIns="0" tIns="0" rIns="0" bIns="0" rtlCol="0" anchor="t">
            <a:spAutoFit/>
          </a:bodyPr>
          <a:lstStyle/>
          <a:p>
            <a:pPr algn="ctr">
              <a:lnSpc>
                <a:spcPts val="6160"/>
              </a:lnSpc>
            </a:pPr>
            <a:endParaRPr/>
          </a:p>
        </p:txBody>
      </p:sp>
      <p:sp>
        <p:nvSpPr>
          <p:cNvPr id="9" name="TextBox 9"/>
          <p:cNvSpPr txBox="1"/>
          <p:nvPr/>
        </p:nvSpPr>
        <p:spPr>
          <a:xfrm>
            <a:off x="4762" y="2734613"/>
            <a:ext cx="10287000" cy="1216024"/>
          </a:xfrm>
          <a:prstGeom prst="rect">
            <a:avLst/>
          </a:prstGeom>
        </p:spPr>
        <p:txBody>
          <a:bodyPr lIns="0" tIns="0" rIns="0" bIns="0" rtlCol="0" anchor="t">
            <a:spAutoFit/>
          </a:bodyPr>
          <a:lstStyle/>
          <a:p>
            <a:pPr algn="ctr">
              <a:lnSpc>
                <a:spcPts val="4900"/>
              </a:lnSpc>
            </a:pPr>
            <a:r>
              <a:rPr lang="en-US" sz="3500">
                <a:solidFill>
                  <a:srgbClr val="FFFFFF"/>
                </a:solidFill>
                <a:latin typeface="Oswald"/>
              </a:rPr>
              <a:t>We are working on java code to create this </a:t>
            </a:r>
          </a:p>
          <a:p>
            <a:pPr algn="ctr">
              <a:lnSpc>
                <a:spcPts val="4900"/>
              </a:lnSpc>
            </a:pPr>
            <a:r>
              <a:rPr lang="en-US" sz="3500">
                <a:solidFill>
                  <a:srgbClr val="FFFFFF"/>
                </a:solidFill>
                <a:latin typeface="Oswald"/>
              </a:rPr>
              <a:t>virtual casino black jack game.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961105" y="0"/>
            <a:ext cx="3325895" cy="1271210"/>
          </a:xfrm>
          <a:prstGeom prst="rect">
            <a:avLst/>
          </a:prstGeom>
        </p:spPr>
      </p:pic>
      <p:pic>
        <p:nvPicPr>
          <p:cNvPr id="4" name="Picture 4"/>
          <p:cNvPicPr>
            <a:picLocks noChangeAspect="1"/>
          </p:cNvPicPr>
          <p:nvPr/>
        </p:nvPicPr>
        <p:blipFill>
          <a:blip r:embed="rId4"/>
          <a:srcRect t="26477" r="1240"/>
          <a:stretch>
            <a:fillRect/>
          </a:stretch>
        </p:blipFill>
        <p:spPr>
          <a:xfrm rot="5400000">
            <a:off x="8451473" y="1780361"/>
            <a:ext cx="2096573" cy="2192755"/>
          </a:xfrm>
          <a:prstGeom prst="rect">
            <a:avLst/>
          </a:prstGeom>
        </p:spPr>
      </p:pic>
      <p:pic>
        <p:nvPicPr>
          <p:cNvPr id="5" name="Picture 5"/>
          <p:cNvPicPr>
            <a:picLocks noChangeAspect="1"/>
          </p:cNvPicPr>
          <p:nvPr/>
        </p:nvPicPr>
        <p:blipFill>
          <a:blip r:embed="rId5"/>
          <a:srcRect t="7016" b="18666"/>
          <a:stretch>
            <a:fillRect/>
          </a:stretch>
        </p:blipFill>
        <p:spPr>
          <a:xfrm>
            <a:off x="-920526" y="1396979"/>
            <a:ext cx="5535519" cy="2740834"/>
          </a:xfrm>
          <a:prstGeom prst="rect">
            <a:avLst/>
          </a:prstGeom>
        </p:spPr>
      </p:pic>
      <p:sp>
        <p:nvSpPr>
          <p:cNvPr id="6" name="TextBox 6"/>
          <p:cNvSpPr txBox="1"/>
          <p:nvPr/>
        </p:nvSpPr>
        <p:spPr>
          <a:xfrm>
            <a:off x="5138738" y="3528362"/>
            <a:ext cx="9525" cy="755015"/>
          </a:xfrm>
          <a:prstGeom prst="rect">
            <a:avLst/>
          </a:prstGeom>
        </p:spPr>
        <p:txBody>
          <a:bodyPr lIns="0" tIns="0" rIns="0" bIns="0" rtlCol="0" anchor="t">
            <a:spAutoFit/>
          </a:bodyPr>
          <a:lstStyle/>
          <a:p>
            <a:pPr algn="ctr">
              <a:lnSpc>
                <a:spcPts val="6160"/>
              </a:lnSpc>
            </a:pPr>
            <a:endParaRPr/>
          </a:p>
        </p:txBody>
      </p:sp>
      <p:sp>
        <p:nvSpPr>
          <p:cNvPr id="7" name="TextBox 7"/>
          <p:cNvSpPr txBox="1"/>
          <p:nvPr/>
        </p:nvSpPr>
        <p:spPr>
          <a:xfrm>
            <a:off x="0" y="1339829"/>
            <a:ext cx="10191709" cy="8563697"/>
          </a:xfrm>
          <a:prstGeom prst="rect">
            <a:avLst/>
          </a:prstGeom>
        </p:spPr>
        <p:txBody>
          <a:bodyPr lIns="0" tIns="0" rIns="0" bIns="0" rtlCol="0" anchor="t">
            <a:spAutoFit/>
          </a:bodyPr>
          <a:lstStyle/>
          <a:p>
            <a:pPr algn="just">
              <a:lnSpc>
                <a:spcPts val="4869"/>
              </a:lnSpc>
            </a:pPr>
            <a:r>
              <a:rPr lang="en-US" sz="3478">
                <a:solidFill>
                  <a:srgbClr val="FFFFFF"/>
                </a:solidFill>
                <a:latin typeface="Oswald"/>
              </a:rPr>
              <a:t>- Each player is dealt 2 cards. The dealer is dealt 2 cards with    one face-up and one face-down.</a:t>
            </a:r>
          </a:p>
          <a:p>
            <a:pPr algn="just">
              <a:lnSpc>
                <a:spcPts val="4869"/>
              </a:lnSpc>
            </a:pPr>
            <a:r>
              <a:rPr lang="en-US" sz="3478">
                <a:solidFill>
                  <a:srgbClr val="FFFFFF"/>
                </a:solidFill>
                <a:latin typeface="Oswald"/>
              </a:rPr>
              <a:t>- Cards are equal to their value with face cards being 10 and          an Ace being 1 or 11.</a:t>
            </a:r>
          </a:p>
          <a:p>
            <a:pPr algn="just">
              <a:lnSpc>
                <a:spcPts val="4869"/>
              </a:lnSpc>
            </a:pPr>
            <a:r>
              <a:rPr lang="en-US" sz="3478">
                <a:solidFill>
                  <a:srgbClr val="FFFFFF"/>
                </a:solidFill>
                <a:latin typeface="Oswald"/>
              </a:rPr>
              <a:t>- The players cards are added up for their total.</a:t>
            </a:r>
          </a:p>
          <a:p>
            <a:pPr algn="just">
              <a:lnSpc>
                <a:spcPts val="4869"/>
              </a:lnSpc>
            </a:pPr>
            <a:r>
              <a:rPr lang="en-US" sz="3478">
                <a:solidFill>
                  <a:srgbClr val="FFFFFF"/>
                </a:solidFill>
                <a:latin typeface="Oswald"/>
              </a:rPr>
              <a:t>- Players “Hit” to gain another card from the deck. Players “Stay” to keep their current card total.</a:t>
            </a:r>
          </a:p>
          <a:p>
            <a:pPr algn="just">
              <a:lnSpc>
                <a:spcPts val="4869"/>
              </a:lnSpc>
            </a:pPr>
            <a:r>
              <a:rPr lang="en-US" sz="3478">
                <a:solidFill>
                  <a:srgbClr val="FFFFFF"/>
                </a:solidFill>
                <a:latin typeface="Oswald"/>
              </a:rPr>
              <a:t>- Dealer “Hits” until they equal or exceed 17.</a:t>
            </a:r>
          </a:p>
          <a:p>
            <a:pPr algn="just">
              <a:lnSpc>
                <a:spcPts val="4869"/>
              </a:lnSpc>
            </a:pPr>
            <a:r>
              <a:rPr lang="en-US" sz="3478">
                <a:solidFill>
                  <a:srgbClr val="FFFFFF"/>
                </a:solidFill>
                <a:latin typeface="Oswald"/>
              </a:rPr>
              <a:t>- The goal is to have a higher card total than the dealer without going over 21.</a:t>
            </a:r>
          </a:p>
          <a:p>
            <a:pPr algn="just">
              <a:lnSpc>
                <a:spcPts val="4869"/>
              </a:lnSpc>
            </a:pPr>
            <a:r>
              <a:rPr lang="en-US" sz="3478">
                <a:solidFill>
                  <a:srgbClr val="FFFFFF"/>
                </a:solidFill>
                <a:latin typeface="Oswald"/>
              </a:rPr>
              <a:t>- If the player total equals the dealer total, it is a “Push” and the hand ends. </a:t>
            </a:r>
          </a:p>
          <a:p>
            <a:pPr algn="just">
              <a:lnSpc>
                <a:spcPts val="4869"/>
              </a:lnSpc>
            </a:pPr>
            <a:r>
              <a:rPr lang="en-US" sz="3478">
                <a:solidFill>
                  <a:srgbClr val="FFFFFF"/>
                </a:solidFill>
                <a:latin typeface="Oswald"/>
              </a:rPr>
              <a:t>- Players win their bet if they beat the dealer. Players win 1.5x their bet if they get “Blackjack” which is 21.</a:t>
            </a:r>
          </a:p>
        </p:txBody>
      </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74051" y="9091653"/>
            <a:ext cx="2922086" cy="2949087"/>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90267" y="4793728"/>
            <a:ext cx="1901442" cy="1904905"/>
          </a:xfrm>
          <a:prstGeom prst="rect">
            <a:avLst/>
          </a:prstGeom>
        </p:spPr>
      </p:pic>
      <p:sp>
        <p:nvSpPr>
          <p:cNvPr id="10" name="TextBox 10"/>
          <p:cNvSpPr txBox="1"/>
          <p:nvPr/>
        </p:nvSpPr>
        <p:spPr>
          <a:xfrm>
            <a:off x="333386" y="384114"/>
            <a:ext cx="2304812" cy="887095"/>
          </a:xfrm>
          <a:prstGeom prst="rect">
            <a:avLst/>
          </a:prstGeom>
        </p:spPr>
        <p:txBody>
          <a:bodyPr lIns="0" tIns="0" rIns="0" bIns="0" rtlCol="0" anchor="t">
            <a:spAutoFit/>
          </a:bodyPr>
          <a:lstStyle/>
          <a:p>
            <a:pPr algn="ctr">
              <a:lnSpc>
                <a:spcPts val="7279"/>
              </a:lnSpc>
            </a:pPr>
            <a:r>
              <a:rPr lang="en-US" sz="5199">
                <a:solidFill>
                  <a:srgbClr val="FFFFFF"/>
                </a:solidFill>
                <a:latin typeface="Rye"/>
              </a:rPr>
              <a:t>RULES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480" b="24602"/>
          <a:stretch>
            <a:fillRect/>
          </a:stretch>
        </p:blipFill>
        <p:spPr>
          <a:xfrm>
            <a:off x="0" y="0"/>
            <a:ext cx="10287000" cy="10287000"/>
          </a:xfrm>
          <a:prstGeom prst="rect">
            <a:avLst/>
          </a:prstGeom>
        </p:spPr>
      </p:pic>
      <p:sp>
        <p:nvSpPr>
          <p:cNvPr id="3" name="TextBox 3"/>
          <p:cNvSpPr txBox="1"/>
          <p:nvPr/>
        </p:nvSpPr>
        <p:spPr>
          <a:xfrm>
            <a:off x="6971841" y="1738948"/>
            <a:ext cx="2413754" cy="679448"/>
          </a:xfrm>
          <a:prstGeom prst="rect">
            <a:avLst/>
          </a:prstGeom>
        </p:spPr>
        <p:txBody>
          <a:bodyPr lIns="0" tIns="0" rIns="0" bIns="0" rtlCol="0" anchor="t">
            <a:spAutoFit/>
          </a:bodyPr>
          <a:lstStyle/>
          <a:p>
            <a:pPr algn="ctr">
              <a:lnSpc>
                <a:spcPts val="5600"/>
              </a:lnSpc>
            </a:pPr>
            <a:r>
              <a:rPr lang="en-US" sz="4000">
                <a:solidFill>
                  <a:srgbClr val="FFFFFF"/>
                </a:solidFill>
                <a:latin typeface="Rye"/>
              </a:rPr>
              <a:t>Duration</a:t>
            </a:r>
          </a:p>
        </p:txBody>
      </p:sp>
      <p:pic>
        <p:nvPicPr>
          <p:cNvPr id="4" name="Picture 4"/>
          <p:cNvPicPr>
            <a:picLocks noChangeAspect="1"/>
          </p:cNvPicPr>
          <p:nvPr/>
        </p:nvPicPr>
        <p:blipFill>
          <a:blip r:embed="rId3"/>
          <a:srcRect t="2824" b="2824"/>
          <a:stretch>
            <a:fillRect/>
          </a:stretch>
        </p:blipFill>
        <p:spPr>
          <a:xfrm>
            <a:off x="6961105" y="0"/>
            <a:ext cx="3325895" cy="1271210"/>
          </a:xfrm>
          <a:prstGeom prst="rect">
            <a:avLst/>
          </a:prstGeom>
        </p:spPr>
      </p:pic>
      <p:pic>
        <p:nvPicPr>
          <p:cNvPr id="5" name="Picture 5"/>
          <p:cNvPicPr>
            <a:picLocks noChangeAspect="1"/>
          </p:cNvPicPr>
          <p:nvPr/>
        </p:nvPicPr>
        <p:blipFill>
          <a:blip r:embed="rId4"/>
          <a:srcRect t="37352" b="17539"/>
          <a:stretch>
            <a:fillRect/>
          </a:stretch>
        </p:blipFill>
        <p:spPr>
          <a:xfrm>
            <a:off x="102211" y="3380406"/>
            <a:ext cx="10120677" cy="6852159"/>
          </a:xfrm>
          <a:prstGeom prst="rect">
            <a:avLst/>
          </a:prstGeom>
        </p:spPr>
      </p:pic>
      <p:sp>
        <p:nvSpPr>
          <p:cNvPr id="6" name="TextBox 6"/>
          <p:cNvSpPr txBox="1"/>
          <p:nvPr/>
        </p:nvSpPr>
        <p:spPr>
          <a:xfrm>
            <a:off x="3547281" y="1738948"/>
            <a:ext cx="2291239" cy="679448"/>
          </a:xfrm>
          <a:prstGeom prst="rect">
            <a:avLst/>
          </a:prstGeom>
        </p:spPr>
        <p:txBody>
          <a:bodyPr lIns="0" tIns="0" rIns="0" bIns="0" rtlCol="0" anchor="t">
            <a:spAutoFit/>
          </a:bodyPr>
          <a:lstStyle/>
          <a:p>
            <a:pPr algn="ctr">
              <a:lnSpc>
                <a:spcPts val="5600"/>
              </a:lnSpc>
            </a:pPr>
            <a:r>
              <a:rPr lang="en-US" sz="4000">
                <a:solidFill>
                  <a:srgbClr val="FFFFFF"/>
                </a:solidFill>
                <a:latin typeface="Rye"/>
              </a:rPr>
              <a:t>Modules</a:t>
            </a:r>
          </a:p>
        </p:txBody>
      </p:sp>
      <p:sp>
        <p:nvSpPr>
          <p:cNvPr id="7" name="TextBox 7"/>
          <p:cNvSpPr txBox="1"/>
          <p:nvPr/>
        </p:nvSpPr>
        <p:spPr>
          <a:xfrm>
            <a:off x="610046" y="1738948"/>
            <a:ext cx="1281351" cy="679448"/>
          </a:xfrm>
          <a:prstGeom prst="rect">
            <a:avLst/>
          </a:prstGeom>
        </p:spPr>
        <p:txBody>
          <a:bodyPr lIns="0" tIns="0" rIns="0" bIns="0" rtlCol="0" anchor="t">
            <a:spAutoFit/>
          </a:bodyPr>
          <a:lstStyle/>
          <a:p>
            <a:pPr algn="ctr">
              <a:lnSpc>
                <a:spcPts val="5600"/>
              </a:lnSpc>
            </a:pPr>
            <a:r>
              <a:rPr lang="en-US" sz="4000">
                <a:solidFill>
                  <a:srgbClr val="FFFFFF"/>
                </a:solidFill>
                <a:latin typeface="Rye"/>
              </a:rPr>
              <a:t>S.NO</a:t>
            </a:r>
          </a:p>
        </p:txBody>
      </p:sp>
      <p:sp>
        <p:nvSpPr>
          <p:cNvPr id="8" name="TextBox 8"/>
          <p:cNvSpPr txBox="1"/>
          <p:nvPr/>
        </p:nvSpPr>
        <p:spPr>
          <a:xfrm>
            <a:off x="5138738" y="4723130"/>
            <a:ext cx="47625" cy="755015"/>
          </a:xfrm>
          <a:prstGeom prst="rect">
            <a:avLst/>
          </a:prstGeom>
        </p:spPr>
        <p:txBody>
          <a:bodyPr lIns="0" tIns="0" rIns="0" bIns="0" rtlCol="0" anchor="t">
            <a:spAutoFit/>
          </a:bodyPr>
          <a:lstStyle/>
          <a:p>
            <a:pPr algn="ctr">
              <a:lnSpc>
                <a:spcPts val="6160"/>
              </a:lnSpc>
            </a:pPr>
            <a:endParaRPr/>
          </a:p>
        </p:txBody>
      </p:sp>
      <p:sp>
        <p:nvSpPr>
          <p:cNvPr id="9" name="TextBox 9"/>
          <p:cNvSpPr txBox="1"/>
          <p:nvPr/>
        </p:nvSpPr>
        <p:spPr>
          <a:xfrm>
            <a:off x="3616613" y="3009624"/>
            <a:ext cx="2054523"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DISCUSSION</a:t>
            </a:r>
          </a:p>
        </p:txBody>
      </p:sp>
      <p:sp>
        <p:nvSpPr>
          <p:cNvPr id="10" name="TextBox 10"/>
          <p:cNvSpPr txBox="1"/>
          <p:nvPr/>
        </p:nvSpPr>
        <p:spPr>
          <a:xfrm>
            <a:off x="3563630" y="5314381"/>
            <a:ext cx="2160488"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EXECUTION</a:t>
            </a:r>
          </a:p>
        </p:txBody>
      </p:sp>
      <p:sp>
        <p:nvSpPr>
          <p:cNvPr id="11" name="TextBox 11"/>
          <p:cNvSpPr txBox="1"/>
          <p:nvPr/>
        </p:nvSpPr>
        <p:spPr>
          <a:xfrm>
            <a:off x="3105363" y="4107180"/>
            <a:ext cx="3404504"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IMPLEMENTATION</a:t>
            </a:r>
          </a:p>
        </p:txBody>
      </p:sp>
      <p:sp>
        <p:nvSpPr>
          <p:cNvPr id="12" name="TextBox 12"/>
          <p:cNvSpPr txBox="1"/>
          <p:nvPr/>
        </p:nvSpPr>
        <p:spPr>
          <a:xfrm>
            <a:off x="3320828" y="6374685"/>
            <a:ext cx="2744145"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PRESENTATION</a:t>
            </a:r>
          </a:p>
        </p:txBody>
      </p:sp>
      <p:sp>
        <p:nvSpPr>
          <p:cNvPr id="13" name="TextBox 13"/>
          <p:cNvSpPr txBox="1"/>
          <p:nvPr/>
        </p:nvSpPr>
        <p:spPr>
          <a:xfrm>
            <a:off x="2719613" y="7807951"/>
            <a:ext cx="3946575" cy="389255"/>
          </a:xfrm>
          <a:prstGeom prst="rect">
            <a:avLst/>
          </a:prstGeom>
        </p:spPr>
        <p:txBody>
          <a:bodyPr lIns="0" tIns="0" rIns="0" bIns="0" rtlCol="0" anchor="t">
            <a:spAutoFit/>
          </a:bodyPr>
          <a:lstStyle/>
          <a:p>
            <a:pPr algn="ctr">
              <a:lnSpc>
                <a:spcPts val="3220"/>
              </a:lnSpc>
            </a:pPr>
            <a:r>
              <a:rPr lang="en-US" sz="2300">
                <a:solidFill>
                  <a:srgbClr val="FFFFFF"/>
                </a:solidFill>
                <a:latin typeface="Rye"/>
              </a:rPr>
              <a:t>CODE IMPLEMENTATION</a:t>
            </a:r>
          </a:p>
        </p:txBody>
      </p:sp>
      <p:sp>
        <p:nvSpPr>
          <p:cNvPr id="14" name="TextBox 14"/>
          <p:cNvSpPr txBox="1"/>
          <p:nvPr/>
        </p:nvSpPr>
        <p:spPr>
          <a:xfrm>
            <a:off x="3941902" y="9217258"/>
            <a:ext cx="1403945"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REPORT</a:t>
            </a:r>
          </a:p>
        </p:txBody>
      </p:sp>
      <p:sp>
        <p:nvSpPr>
          <p:cNvPr id="15" name="TextBox 15"/>
          <p:cNvSpPr txBox="1"/>
          <p:nvPr/>
        </p:nvSpPr>
        <p:spPr>
          <a:xfrm>
            <a:off x="7025530" y="3009624"/>
            <a:ext cx="2306377"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5 DAYS</a:t>
            </a:r>
          </a:p>
        </p:txBody>
      </p:sp>
      <p:sp>
        <p:nvSpPr>
          <p:cNvPr id="16" name="TextBox 16"/>
          <p:cNvSpPr txBox="1"/>
          <p:nvPr/>
        </p:nvSpPr>
        <p:spPr>
          <a:xfrm>
            <a:off x="7025530" y="4107180"/>
            <a:ext cx="2307396"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5  DAYS</a:t>
            </a:r>
          </a:p>
        </p:txBody>
      </p:sp>
      <p:sp>
        <p:nvSpPr>
          <p:cNvPr id="17" name="TextBox 17"/>
          <p:cNvSpPr txBox="1"/>
          <p:nvPr/>
        </p:nvSpPr>
        <p:spPr>
          <a:xfrm>
            <a:off x="6745439" y="5233670"/>
            <a:ext cx="3038007"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2 DAYS</a:t>
            </a:r>
          </a:p>
        </p:txBody>
      </p:sp>
      <p:sp>
        <p:nvSpPr>
          <p:cNvPr id="18" name="TextBox 18"/>
          <p:cNvSpPr txBox="1"/>
          <p:nvPr/>
        </p:nvSpPr>
        <p:spPr>
          <a:xfrm>
            <a:off x="7759706" y="6374685"/>
            <a:ext cx="1148060"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3 DAYS</a:t>
            </a:r>
          </a:p>
        </p:txBody>
      </p:sp>
      <p:sp>
        <p:nvSpPr>
          <p:cNvPr id="19" name="TextBox 19"/>
          <p:cNvSpPr txBox="1"/>
          <p:nvPr/>
        </p:nvSpPr>
        <p:spPr>
          <a:xfrm>
            <a:off x="7347355" y="9217258"/>
            <a:ext cx="2553395"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FUTURE WORK</a:t>
            </a:r>
          </a:p>
        </p:txBody>
      </p:sp>
      <p:sp>
        <p:nvSpPr>
          <p:cNvPr id="20" name="TextBox 20"/>
          <p:cNvSpPr txBox="1"/>
          <p:nvPr/>
        </p:nvSpPr>
        <p:spPr>
          <a:xfrm>
            <a:off x="1127130" y="3019043"/>
            <a:ext cx="142875" cy="422380"/>
          </a:xfrm>
          <a:prstGeom prst="rect">
            <a:avLst/>
          </a:prstGeom>
        </p:spPr>
        <p:txBody>
          <a:bodyPr lIns="0" tIns="0" rIns="0" bIns="0" rtlCol="0" anchor="t">
            <a:spAutoFit/>
          </a:bodyPr>
          <a:lstStyle/>
          <a:p>
            <a:pPr algn="ctr">
              <a:lnSpc>
                <a:spcPts val="3494"/>
              </a:lnSpc>
            </a:pPr>
            <a:r>
              <a:rPr lang="en-US" sz="2495">
                <a:solidFill>
                  <a:srgbClr val="FFFFFF"/>
                </a:solidFill>
                <a:latin typeface="Rye"/>
              </a:rPr>
              <a:t>1</a:t>
            </a:r>
          </a:p>
        </p:txBody>
      </p:sp>
      <p:sp>
        <p:nvSpPr>
          <p:cNvPr id="21" name="TextBox 21"/>
          <p:cNvSpPr txBox="1"/>
          <p:nvPr/>
        </p:nvSpPr>
        <p:spPr>
          <a:xfrm>
            <a:off x="1137464" y="4107180"/>
            <a:ext cx="201414"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2</a:t>
            </a:r>
          </a:p>
        </p:txBody>
      </p:sp>
      <p:sp>
        <p:nvSpPr>
          <p:cNvPr id="22" name="TextBox 22"/>
          <p:cNvSpPr txBox="1"/>
          <p:nvPr/>
        </p:nvSpPr>
        <p:spPr>
          <a:xfrm>
            <a:off x="5138738" y="4723130"/>
            <a:ext cx="9525" cy="755015"/>
          </a:xfrm>
          <a:prstGeom prst="rect">
            <a:avLst/>
          </a:prstGeom>
        </p:spPr>
        <p:txBody>
          <a:bodyPr lIns="0" tIns="0" rIns="0" bIns="0" rtlCol="0" anchor="t">
            <a:spAutoFit/>
          </a:bodyPr>
          <a:lstStyle/>
          <a:p>
            <a:pPr algn="ctr">
              <a:lnSpc>
                <a:spcPts val="6160"/>
              </a:lnSpc>
            </a:pPr>
            <a:endParaRPr/>
          </a:p>
        </p:txBody>
      </p:sp>
      <p:sp>
        <p:nvSpPr>
          <p:cNvPr id="23" name="TextBox 23"/>
          <p:cNvSpPr txBox="1"/>
          <p:nvPr/>
        </p:nvSpPr>
        <p:spPr>
          <a:xfrm>
            <a:off x="1102027" y="5314381"/>
            <a:ext cx="193080"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3</a:t>
            </a:r>
          </a:p>
        </p:txBody>
      </p:sp>
      <p:sp>
        <p:nvSpPr>
          <p:cNvPr id="24" name="TextBox 24"/>
          <p:cNvSpPr txBox="1"/>
          <p:nvPr/>
        </p:nvSpPr>
        <p:spPr>
          <a:xfrm>
            <a:off x="1088186" y="6445228"/>
            <a:ext cx="220762" cy="422282"/>
          </a:xfrm>
          <a:prstGeom prst="rect">
            <a:avLst/>
          </a:prstGeom>
        </p:spPr>
        <p:txBody>
          <a:bodyPr lIns="0" tIns="0" rIns="0" bIns="0" rtlCol="0" anchor="t">
            <a:spAutoFit/>
          </a:bodyPr>
          <a:lstStyle/>
          <a:p>
            <a:pPr algn="ctr">
              <a:lnSpc>
                <a:spcPts val="3499"/>
              </a:lnSpc>
            </a:pPr>
            <a:r>
              <a:rPr lang="en-US" sz="2499">
                <a:solidFill>
                  <a:srgbClr val="FFFFFF"/>
                </a:solidFill>
                <a:latin typeface="Rye"/>
              </a:rPr>
              <a:t>4</a:t>
            </a:r>
          </a:p>
        </p:txBody>
      </p:sp>
      <p:sp>
        <p:nvSpPr>
          <p:cNvPr id="25" name="TextBox 25"/>
          <p:cNvSpPr txBox="1"/>
          <p:nvPr/>
        </p:nvSpPr>
        <p:spPr>
          <a:xfrm>
            <a:off x="1088186" y="7798426"/>
            <a:ext cx="199529"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5</a:t>
            </a:r>
          </a:p>
        </p:txBody>
      </p:sp>
      <p:sp>
        <p:nvSpPr>
          <p:cNvPr id="26" name="TextBox 26"/>
          <p:cNvSpPr txBox="1"/>
          <p:nvPr/>
        </p:nvSpPr>
        <p:spPr>
          <a:xfrm>
            <a:off x="1043488" y="9217258"/>
            <a:ext cx="226516" cy="431800"/>
          </a:xfrm>
          <a:prstGeom prst="rect">
            <a:avLst/>
          </a:prstGeom>
        </p:spPr>
        <p:txBody>
          <a:bodyPr lIns="0" tIns="0" rIns="0" bIns="0" rtlCol="0" anchor="t">
            <a:spAutoFit/>
          </a:bodyPr>
          <a:lstStyle/>
          <a:p>
            <a:pPr algn="ctr">
              <a:lnSpc>
                <a:spcPts val="3500"/>
              </a:lnSpc>
            </a:pPr>
            <a:r>
              <a:rPr lang="en-US" sz="2500">
                <a:solidFill>
                  <a:srgbClr val="FFFFFF"/>
                </a:solidFill>
                <a:latin typeface="Rye"/>
              </a:rPr>
              <a:t>6</a:t>
            </a:r>
          </a:p>
        </p:txBody>
      </p:sp>
      <p:sp>
        <p:nvSpPr>
          <p:cNvPr id="27" name="TextBox 27"/>
          <p:cNvSpPr txBox="1"/>
          <p:nvPr/>
        </p:nvSpPr>
        <p:spPr>
          <a:xfrm>
            <a:off x="10041" y="203488"/>
            <a:ext cx="6190645" cy="778508"/>
          </a:xfrm>
          <a:prstGeom prst="rect">
            <a:avLst/>
          </a:prstGeom>
        </p:spPr>
        <p:txBody>
          <a:bodyPr lIns="0" tIns="0" rIns="0" bIns="0" rtlCol="0" anchor="t">
            <a:spAutoFit/>
          </a:bodyPr>
          <a:lstStyle/>
          <a:p>
            <a:pPr algn="ctr">
              <a:lnSpc>
                <a:spcPts val="6440"/>
              </a:lnSpc>
            </a:pPr>
            <a:r>
              <a:rPr lang="en-US" sz="4600">
                <a:solidFill>
                  <a:srgbClr val="FFFFFF"/>
                </a:solidFill>
                <a:latin typeface="Rye"/>
              </a:rPr>
              <a:t>MODULE SPLIT UP:</a:t>
            </a:r>
          </a:p>
        </p:txBody>
      </p:sp>
      <p:sp>
        <p:nvSpPr>
          <p:cNvPr id="28" name="TextBox 28"/>
          <p:cNvSpPr txBox="1"/>
          <p:nvPr/>
        </p:nvSpPr>
        <p:spPr>
          <a:xfrm>
            <a:off x="7615226" y="7699102"/>
            <a:ext cx="1444375" cy="590569"/>
          </a:xfrm>
          <a:prstGeom prst="rect">
            <a:avLst/>
          </a:prstGeom>
        </p:spPr>
        <p:txBody>
          <a:bodyPr lIns="0" tIns="0" rIns="0" bIns="0" rtlCol="0" anchor="t">
            <a:spAutoFit/>
          </a:bodyPr>
          <a:lstStyle/>
          <a:p>
            <a:pPr algn="ctr">
              <a:lnSpc>
                <a:spcPts val="4821"/>
              </a:lnSpc>
            </a:pPr>
            <a:r>
              <a:rPr lang="en-US" sz="3444">
                <a:solidFill>
                  <a:srgbClr val="FFFFFF"/>
                </a:solidFill>
                <a:latin typeface="Open Sans"/>
              </a:rPr>
              <a:t>5 DAYS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083"/>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961105" y="0"/>
            <a:ext cx="3325895" cy="1271210"/>
          </a:xfrm>
          <a:prstGeom prst="rect">
            <a:avLst/>
          </a:prstGeom>
        </p:spPr>
      </p:pic>
      <p:sp>
        <p:nvSpPr>
          <p:cNvPr id="4" name="TextBox 4"/>
          <p:cNvSpPr txBox="1"/>
          <p:nvPr/>
        </p:nvSpPr>
        <p:spPr>
          <a:xfrm>
            <a:off x="193638" y="2684780"/>
            <a:ext cx="2406452" cy="523874"/>
          </a:xfrm>
          <a:prstGeom prst="rect">
            <a:avLst/>
          </a:prstGeom>
        </p:spPr>
        <p:txBody>
          <a:bodyPr lIns="0" tIns="0" rIns="0" bIns="0" rtlCol="0" anchor="t">
            <a:spAutoFit/>
          </a:bodyPr>
          <a:lstStyle/>
          <a:p>
            <a:pPr algn="ctr">
              <a:lnSpc>
                <a:spcPts val="4200"/>
              </a:lnSpc>
            </a:pPr>
            <a:r>
              <a:rPr lang="en-US" sz="3000">
                <a:solidFill>
                  <a:srgbClr val="FFFFFF"/>
                </a:solidFill>
                <a:latin typeface="Rye Bold"/>
              </a:rPr>
              <a:t>HARDWARE</a:t>
            </a:r>
          </a:p>
        </p:txBody>
      </p:sp>
      <p:sp>
        <p:nvSpPr>
          <p:cNvPr id="5" name="TextBox 5"/>
          <p:cNvSpPr txBox="1"/>
          <p:nvPr/>
        </p:nvSpPr>
        <p:spPr>
          <a:xfrm>
            <a:off x="0" y="-32443"/>
            <a:ext cx="6258244" cy="1303653"/>
          </a:xfrm>
          <a:prstGeom prst="rect">
            <a:avLst/>
          </a:prstGeom>
        </p:spPr>
        <p:txBody>
          <a:bodyPr lIns="0" tIns="0" rIns="0" bIns="0" rtlCol="0" anchor="t">
            <a:spAutoFit/>
          </a:bodyPr>
          <a:lstStyle/>
          <a:p>
            <a:pPr>
              <a:lnSpc>
                <a:spcPts val="5320"/>
              </a:lnSpc>
            </a:pPr>
            <a:r>
              <a:rPr lang="en-US" sz="3800">
                <a:solidFill>
                  <a:srgbClr val="FFFFFF"/>
                </a:solidFill>
                <a:latin typeface="Rye"/>
              </a:rPr>
              <a:t>HARDWARE AND SOFTWARE:</a:t>
            </a:r>
          </a:p>
        </p:txBody>
      </p:sp>
      <p:sp>
        <p:nvSpPr>
          <p:cNvPr id="6" name="TextBox 6"/>
          <p:cNvSpPr txBox="1"/>
          <p:nvPr/>
        </p:nvSpPr>
        <p:spPr>
          <a:xfrm>
            <a:off x="193638" y="3633424"/>
            <a:ext cx="4968021" cy="869950"/>
          </a:xfrm>
          <a:prstGeom prst="rect">
            <a:avLst/>
          </a:prstGeom>
        </p:spPr>
        <p:txBody>
          <a:bodyPr lIns="0" tIns="0" rIns="0" bIns="0" rtlCol="0" anchor="t">
            <a:spAutoFit/>
          </a:bodyPr>
          <a:lstStyle/>
          <a:p>
            <a:pPr>
              <a:lnSpc>
                <a:spcPts val="3500"/>
              </a:lnSpc>
            </a:pPr>
            <a:r>
              <a:rPr lang="en-US" sz="2500">
                <a:solidFill>
                  <a:srgbClr val="FFFFFF"/>
                </a:solidFill>
                <a:latin typeface="Rye"/>
              </a:rPr>
              <a:t>1: DESKTOP OR LAPTOP</a:t>
            </a:r>
          </a:p>
          <a:p>
            <a:pPr>
              <a:lnSpc>
                <a:spcPts val="3500"/>
              </a:lnSpc>
            </a:pPr>
            <a:r>
              <a:rPr lang="en-US" sz="2500">
                <a:solidFill>
                  <a:srgbClr val="FFFFFF"/>
                </a:solidFill>
                <a:latin typeface="Rye"/>
              </a:rPr>
              <a:t>2: KEYBOARD AND MOUSE.</a:t>
            </a:r>
          </a:p>
        </p:txBody>
      </p:sp>
      <p:sp>
        <p:nvSpPr>
          <p:cNvPr id="7" name="TextBox 7"/>
          <p:cNvSpPr txBox="1"/>
          <p:nvPr/>
        </p:nvSpPr>
        <p:spPr>
          <a:xfrm>
            <a:off x="6064549" y="2684780"/>
            <a:ext cx="2807178" cy="523874"/>
          </a:xfrm>
          <a:prstGeom prst="rect">
            <a:avLst/>
          </a:prstGeom>
        </p:spPr>
        <p:txBody>
          <a:bodyPr lIns="0" tIns="0" rIns="0" bIns="0" rtlCol="0" anchor="t">
            <a:spAutoFit/>
          </a:bodyPr>
          <a:lstStyle/>
          <a:p>
            <a:pPr algn="ctr">
              <a:lnSpc>
                <a:spcPts val="4200"/>
              </a:lnSpc>
            </a:pPr>
            <a:r>
              <a:rPr lang="en-US" sz="3000">
                <a:solidFill>
                  <a:srgbClr val="FFFFFF"/>
                </a:solidFill>
                <a:latin typeface="Rye Bold"/>
              </a:rPr>
              <a:t>SOFTWARE</a:t>
            </a:r>
          </a:p>
        </p:txBody>
      </p:sp>
      <p:sp>
        <p:nvSpPr>
          <p:cNvPr id="8" name="TextBox 8"/>
          <p:cNvSpPr txBox="1"/>
          <p:nvPr/>
        </p:nvSpPr>
        <p:spPr>
          <a:xfrm>
            <a:off x="6079079" y="3633424"/>
            <a:ext cx="4207921" cy="1308100"/>
          </a:xfrm>
          <a:prstGeom prst="rect">
            <a:avLst/>
          </a:prstGeom>
        </p:spPr>
        <p:txBody>
          <a:bodyPr lIns="0" tIns="0" rIns="0" bIns="0" rtlCol="0" anchor="t">
            <a:spAutoFit/>
          </a:bodyPr>
          <a:lstStyle/>
          <a:p>
            <a:pPr>
              <a:lnSpc>
                <a:spcPts val="3500"/>
              </a:lnSpc>
            </a:pPr>
            <a:r>
              <a:rPr lang="en-US" sz="2500">
                <a:solidFill>
                  <a:srgbClr val="FFFFFF"/>
                </a:solidFill>
                <a:latin typeface="Rye"/>
              </a:rPr>
              <a:t>1: ANY IDE.</a:t>
            </a:r>
          </a:p>
          <a:p>
            <a:pPr>
              <a:lnSpc>
                <a:spcPts val="3500"/>
              </a:lnSpc>
            </a:pPr>
            <a:r>
              <a:rPr lang="en-US" sz="2500">
                <a:solidFill>
                  <a:srgbClr val="FFFFFF"/>
                </a:solidFill>
                <a:latin typeface="Rye"/>
              </a:rPr>
              <a:t>2: JDK ENVIRONMENT.</a:t>
            </a:r>
          </a:p>
          <a:p>
            <a:pPr>
              <a:lnSpc>
                <a:spcPts val="3500"/>
              </a:lnSpc>
            </a:pPr>
            <a:endParaRPr lang="en-US" sz="2500">
              <a:solidFill>
                <a:srgbClr val="FFFFFF"/>
              </a:solidFill>
              <a:latin typeface="Rye"/>
            </a:endParaRPr>
          </a:p>
        </p:txBody>
      </p:sp>
      <p:sp>
        <p:nvSpPr>
          <p:cNvPr id="9" name="TextBox 9"/>
          <p:cNvSpPr txBox="1"/>
          <p:nvPr/>
        </p:nvSpPr>
        <p:spPr>
          <a:xfrm>
            <a:off x="2428609" y="6383514"/>
            <a:ext cx="5466099" cy="571278"/>
          </a:xfrm>
          <a:prstGeom prst="rect">
            <a:avLst/>
          </a:prstGeom>
        </p:spPr>
        <p:txBody>
          <a:bodyPr lIns="0" tIns="0" rIns="0" bIns="0" rtlCol="0" anchor="t">
            <a:spAutoFit/>
          </a:bodyPr>
          <a:lstStyle/>
          <a:p>
            <a:pPr algn="ctr">
              <a:lnSpc>
                <a:spcPts val="4635"/>
              </a:lnSpc>
            </a:pPr>
            <a:r>
              <a:rPr lang="en-US" sz="3311">
                <a:solidFill>
                  <a:srgbClr val="FFFFFF"/>
                </a:solidFill>
                <a:latin typeface="Rye Bold"/>
              </a:rPr>
              <a:t>OTHER REQUIREMENTS</a:t>
            </a:r>
          </a:p>
        </p:txBody>
      </p:sp>
      <p:sp>
        <p:nvSpPr>
          <p:cNvPr id="10" name="TextBox 10"/>
          <p:cNvSpPr txBox="1"/>
          <p:nvPr/>
        </p:nvSpPr>
        <p:spPr>
          <a:xfrm>
            <a:off x="804456" y="7394082"/>
            <a:ext cx="8678089" cy="1746250"/>
          </a:xfrm>
          <a:prstGeom prst="rect">
            <a:avLst/>
          </a:prstGeom>
        </p:spPr>
        <p:txBody>
          <a:bodyPr lIns="0" tIns="0" rIns="0" bIns="0" rtlCol="0" anchor="t">
            <a:spAutoFit/>
          </a:bodyPr>
          <a:lstStyle/>
          <a:p>
            <a:pPr algn="ctr">
              <a:lnSpc>
                <a:spcPts val="3500"/>
              </a:lnSpc>
            </a:pPr>
            <a:r>
              <a:rPr lang="en-US" sz="2500">
                <a:solidFill>
                  <a:srgbClr val="FFFFFF"/>
                </a:solidFill>
                <a:latin typeface="Rye"/>
              </a:rPr>
              <a:t>1: BASIC UNDERSTANDING OF JAVA oops.</a:t>
            </a:r>
          </a:p>
          <a:p>
            <a:pPr algn="ctr">
              <a:lnSpc>
                <a:spcPts val="3500"/>
              </a:lnSpc>
            </a:pPr>
            <a:r>
              <a:rPr lang="en-US" sz="2500">
                <a:solidFill>
                  <a:srgbClr val="FFFFFF"/>
                </a:solidFill>
                <a:latin typeface="Rye"/>
              </a:rPr>
              <a:t>2: RECCOMENDED IDEs: INTELLIJ, ECLLIPSE, BLUEJ</a:t>
            </a:r>
          </a:p>
          <a:p>
            <a:pPr algn="ctr">
              <a:lnSpc>
                <a:spcPts val="3500"/>
              </a:lnSpc>
            </a:pPr>
            <a:endParaRPr lang="en-US" sz="2500">
              <a:solidFill>
                <a:srgbClr val="FFFFFF"/>
              </a:solidFill>
              <a:latin typeface="Rye"/>
            </a:endParaRPr>
          </a:p>
        </p:txBody>
      </p:sp>
      <p:sp>
        <p:nvSpPr>
          <p:cNvPr id="11" name="TextBox 11"/>
          <p:cNvSpPr txBox="1"/>
          <p:nvPr/>
        </p:nvSpPr>
        <p:spPr>
          <a:xfrm>
            <a:off x="0" y="2036416"/>
            <a:ext cx="3629344" cy="497839"/>
          </a:xfrm>
          <a:prstGeom prst="rect">
            <a:avLst/>
          </a:prstGeom>
        </p:spPr>
        <p:txBody>
          <a:bodyPr lIns="0" tIns="0" rIns="0" bIns="0" rtlCol="0" anchor="t">
            <a:spAutoFit/>
          </a:bodyPr>
          <a:lstStyle/>
          <a:p>
            <a:pPr algn="ctr">
              <a:lnSpc>
                <a:spcPts val="4060"/>
              </a:lnSpc>
            </a:pPr>
            <a:r>
              <a:rPr lang="en-US" sz="2900">
                <a:solidFill>
                  <a:srgbClr val="FFFFFF"/>
                </a:solidFill>
                <a:latin typeface="Rye"/>
              </a:rPr>
              <a:t>REQUIREMENTS: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083"/>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961105" y="0"/>
            <a:ext cx="3325895" cy="1271210"/>
          </a:xfrm>
          <a:prstGeom prst="rect">
            <a:avLst/>
          </a:prstGeom>
        </p:spPr>
      </p:pic>
      <p:pic>
        <p:nvPicPr>
          <p:cNvPr id="4" name="Picture 4"/>
          <p:cNvPicPr>
            <a:picLocks noChangeAspect="1"/>
          </p:cNvPicPr>
          <p:nvPr/>
        </p:nvPicPr>
        <p:blipFill>
          <a:blip r:embed="rId4"/>
          <a:srcRect l="16427" r="3884"/>
          <a:stretch>
            <a:fillRect/>
          </a:stretch>
        </p:blipFill>
        <p:spPr>
          <a:xfrm>
            <a:off x="0" y="2286730"/>
            <a:ext cx="10287000" cy="7261392"/>
          </a:xfrm>
          <a:prstGeom prst="rect">
            <a:avLst/>
          </a:prstGeom>
        </p:spPr>
      </p:pic>
      <p:sp>
        <p:nvSpPr>
          <p:cNvPr id="5" name="TextBox 5"/>
          <p:cNvSpPr txBox="1"/>
          <p:nvPr/>
        </p:nvSpPr>
        <p:spPr>
          <a:xfrm>
            <a:off x="304184" y="176470"/>
            <a:ext cx="2658904" cy="1094740"/>
          </a:xfrm>
          <a:prstGeom prst="rect">
            <a:avLst/>
          </a:prstGeom>
        </p:spPr>
        <p:txBody>
          <a:bodyPr lIns="0" tIns="0" rIns="0" bIns="0" rtlCol="0" anchor="t">
            <a:spAutoFit/>
          </a:bodyPr>
          <a:lstStyle/>
          <a:p>
            <a:pPr algn="ctr">
              <a:lnSpc>
                <a:spcPts val="8959"/>
              </a:lnSpc>
            </a:pPr>
            <a:r>
              <a:rPr lang="en-US" sz="6399">
                <a:solidFill>
                  <a:srgbClr val="FFFFFF"/>
                </a:solidFill>
                <a:latin typeface="Rye"/>
              </a:rPr>
              <a:t>DEMO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083"/>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961105" y="0"/>
            <a:ext cx="3325895" cy="1271210"/>
          </a:xfrm>
          <a:prstGeom prst="rect">
            <a:avLst/>
          </a:prstGeom>
        </p:spPr>
      </p:pic>
      <p:pic>
        <p:nvPicPr>
          <p:cNvPr id="4" name="Picture 4"/>
          <p:cNvPicPr>
            <a:picLocks noChangeAspect="1"/>
          </p:cNvPicPr>
          <p:nvPr/>
        </p:nvPicPr>
        <p:blipFill>
          <a:blip r:embed="rId4"/>
          <a:srcRect l="4623" r="4623"/>
          <a:stretch>
            <a:fillRect/>
          </a:stretch>
        </p:blipFill>
        <p:spPr>
          <a:xfrm>
            <a:off x="0" y="2558133"/>
            <a:ext cx="10287000" cy="6376096"/>
          </a:xfrm>
          <a:prstGeom prst="rect">
            <a:avLst/>
          </a:prstGeom>
        </p:spPr>
      </p:pic>
      <p:sp>
        <p:nvSpPr>
          <p:cNvPr id="5" name="TextBox 5"/>
          <p:cNvSpPr txBox="1"/>
          <p:nvPr/>
        </p:nvSpPr>
        <p:spPr>
          <a:xfrm>
            <a:off x="304184" y="176470"/>
            <a:ext cx="2658904" cy="1094740"/>
          </a:xfrm>
          <a:prstGeom prst="rect">
            <a:avLst/>
          </a:prstGeom>
        </p:spPr>
        <p:txBody>
          <a:bodyPr lIns="0" tIns="0" rIns="0" bIns="0" rtlCol="0" anchor="t">
            <a:spAutoFit/>
          </a:bodyPr>
          <a:lstStyle/>
          <a:p>
            <a:pPr algn="ctr">
              <a:lnSpc>
                <a:spcPts val="8959"/>
              </a:lnSpc>
            </a:pPr>
            <a:r>
              <a:rPr lang="en-US" sz="6399">
                <a:solidFill>
                  <a:srgbClr val="FFFFFF"/>
                </a:solidFill>
                <a:latin typeface="Rye"/>
              </a:rPr>
              <a:t>DEMO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083"/>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961105" y="0"/>
            <a:ext cx="3325895" cy="1271210"/>
          </a:xfrm>
          <a:prstGeom prst="rect">
            <a:avLst/>
          </a:prstGeom>
        </p:spPr>
      </p:pic>
      <p:pic>
        <p:nvPicPr>
          <p:cNvPr id="4" name="Picture 4"/>
          <p:cNvPicPr>
            <a:picLocks noChangeAspect="1"/>
          </p:cNvPicPr>
          <p:nvPr/>
        </p:nvPicPr>
        <p:blipFill>
          <a:blip r:embed="rId4"/>
          <a:srcRect l="3019" t="70" r="3598" b="1153"/>
          <a:stretch>
            <a:fillRect/>
          </a:stretch>
        </p:blipFill>
        <p:spPr>
          <a:xfrm>
            <a:off x="-1013475" y="1459185"/>
            <a:ext cx="11300475" cy="6723694"/>
          </a:xfrm>
          <a:prstGeom prst="rect">
            <a:avLst/>
          </a:prstGeom>
        </p:spPr>
      </p:pic>
      <p:sp>
        <p:nvSpPr>
          <p:cNvPr id="5" name="TextBox 5"/>
          <p:cNvSpPr txBox="1"/>
          <p:nvPr/>
        </p:nvSpPr>
        <p:spPr>
          <a:xfrm>
            <a:off x="304184" y="176470"/>
            <a:ext cx="2658904" cy="1094740"/>
          </a:xfrm>
          <a:prstGeom prst="rect">
            <a:avLst/>
          </a:prstGeom>
        </p:spPr>
        <p:txBody>
          <a:bodyPr lIns="0" tIns="0" rIns="0" bIns="0" rtlCol="0" anchor="t">
            <a:spAutoFit/>
          </a:bodyPr>
          <a:lstStyle/>
          <a:p>
            <a:pPr algn="ctr">
              <a:lnSpc>
                <a:spcPts val="8959"/>
              </a:lnSpc>
            </a:pPr>
            <a:r>
              <a:rPr lang="en-US" sz="6399">
                <a:solidFill>
                  <a:srgbClr val="FFFFFF"/>
                </a:solidFill>
                <a:latin typeface="Rye"/>
              </a:rPr>
              <a:t>DEMO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083"/>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961105" y="300295"/>
            <a:ext cx="3325895" cy="1271210"/>
          </a:xfrm>
          <a:prstGeom prst="rect">
            <a:avLst/>
          </a:prstGeom>
        </p:spPr>
      </p:pic>
      <p:sp>
        <p:nvSpPr>
          <p:cNvPr id="4" name="TextBox 4"/>
          <p:cNvSpPr txBox="1"/>
          <p:nvPr/>
        </p:nvSpPr>
        <p:spPr>
          <a:xfrm>
            <a:off x="0" y="195520"/>
            <a:ext cx="6557764" cy="1002665"/>
          </a:xfrm>
          <a:prstGeom prst="rect">
            <a:avLst/>
          </a:prstGeom>
        </p:spPr>
        <p:txBody>
          <a:bodyPr lIns="0" tIns="0" rIns="0" bIns="0" rtlCol="0" anchor="t">
            <a:spAutoFit/>
          </a:bodyPr>
          <a:lstStyle/>
          <a:p>
            <a:pPr algn="ctr">
              <a:lnSpc>
                <a:spcPts val="8260"/>
              </a:lnSpc>
            </a:pPr>
            <a:r>
              <a:rPr lang="en-US" sz="5900">
                <a:solidFill>
                  <a:srgbClr val="FFFFFF"/>
                </a:solidFill>
                <a:latin typeface="Rye"/>
              </a:rPr>
              <a:t>implementation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875477" y="0"/>
            <a:ext cx="3325895" cy="1271210"/>
          </a:xfrm>
          <a:prstGeom prst="rect">
            <a:avLst/>
          </a:prstGeom>
        </p:spPr>
      </p:pic>
      <p:pic>
        <p:nvPicPr>
          <p:cNvPr id="4" name="Picture 4"/>
          <p:cNvPicPr>
            <a:picLocks noChangeAspect="1"/>
          </p:cNvPicPr>
          <p:nvPr/>
        </p:nvPicPr>
        <p:blipFill>
          <a:blip r:embed="rId4"/>
          <a:srcRect l="517" r="61564"/>
          <a:stretch>
            <a:fillRect/>
          </a:stretch>
        </p:blipFill>
        <p:spPr>
          <a:xfrm>
            <a:off x="7462135" y="6827397"/>
            <a:ext cx="3060996" cy="4540819"/>
          </a:xfrm>
          <a:prstGeom prst="rect">
            <a:avLst/>
          </a:prstGeom>
        </p:spPr>
      </p:pic>
      <p:pic>
        <p:nvPicPr>
          <p:cNvPr id="5" name="Picture 5"/>
          <p:cNvPicPr>
            <a:picLocks noChangeAspect="1"/>
          </p:cNvPicPr>
          <p:nvPr/>
        </p:nvPicPr>
        <p:blipFill>
          <a:blip r:embed="rId5"/>
          <a:srcRect t="443" b="3376"/>
          <a:stretch>
            <a:fillRect/>
          </a:stretch>
        </p:blipFill>
        <p:spPr>
          <a:xfrm>
            <a:off x="66675" y="2408178"/>
            <a:ext cx="10220325" cy="5097921"/>
          </a:xfrm>
          <a:prstGeom prst="rect">
            <a:avLst/>
          </a:prstGeom>
        </p:spPr>
      </p:pic>
      <p:sp>
        <p:nvSpPr>
          <p:cNvPr id="6" name="TextBox 6"/>
          <p:cNvSpPr txBox="1"/>
          <p:nvPr/>
        </p:nvSpPr>
        <p:spPr>
          <a:xfrm>
            <a:off x="66675" y="540355"/>
            <a:ext cx="5838752" cy="1704340"/>
          </a:xfrm>
          <a:prstGeom prst="rect">
            <a:avLst/>
          </a:prstGeom>
        </p:spPr>
        <p:txBody>
          <a:bodyPr lIns="0" tIns="0" rIns="0" bIns="0" rtlCol="0" anchor="t">
            <a:spAutoFit/>
          </a:bodyPr>
          <a:lstStyle/>
          <a:p>
            <a:pPr algn="ctr">
              <a:lnSpc>
                <a:spcPts val="6859"/>
              </a:lnSpc>
            </a:pPr>
            <a:r>
              <a:rPr lang="en-US" sz="4899">
                <a:solidFill>
                  <a:srgbClr val="FFFFFF"/>
                </a:solidFill>
                <a:latin typeface="Rye Bold"/>
              </a:rPr>
              <a:t>TIMELINE CHART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875477" y="0"/>
            <a:ext cx="3325895" cy="1271210"/>
          </a:xfrm>
          <a:prstGeom prst="rect">
            <a:avLst/>
          </a:prstGeom>
        </p:spPr>
      </p:pic>
      <p:pic>
        <p:nvPicPr>
          <p:cNvPr id="4" name="Picture 4"/>
          <p:cNvPicPr>
            <a:picLocks noChangeAspect="1"/>
          </p:cNvPicPr>
          <p:nvPr/>
        </p:nvPicPr>
        <p:blipFill>
          <a:blip r:embed="rId4"/>
          <a:srcRect l="517" r="61564"/>
          <a:stretch>
            <a:fillRect/>
          </a:stretch>
        </p:blipFill>
        <p:spPr>
          <a:xfrm>
            <a:off x="7796797" y="5746181"/>
            <a:ext cx="3060996" cy="4540819"/>
          </a:xfrm>
          <a:prstGeom prst="rect">
            <a:avLst/>
          </a:prstGeom>
        </p:spPr>
      </p:pic>
      <p:pic>
        <p:nvPicPr>
          <p:cNvPr id="5" name="Picture 5"/>
          <p:cNvPicPr>
            <a:picLocks noChangeAspect="1"/>
          </p:cNvPicPr>
          <p:nvPr/>
        </p:nvPicPr>
        <p:blipFill>
          <a:blip r:embed="rId5"/>
          <a:srcRect l="2" r="580"/>
          <a:stretch>
            <a:fillRect/>
          </a:stretch>
        </p:blipFill>
        <p:spPr>
          <a:xfrm>
            <a:off x="0" y="2141413"/>
            <a:ext cx="5152639" cy="6561864"/>
          </a:xfrm>
          <a:prstGeom prst="rect">
            <a:avLst/>
          </a:prstGeom>
        </p:spPr>
      </p:pic>
      <p:pic>
        <p:nvPicPr>
          <p:cNvPr id="6" name="Picture 6"/>
          <p:cNvPicPr>
            <a:picLocks noChangeAspect="1"/>
          </p:cNvPicPr>
          <p:nvPr/>
        </p:nvPicPr>
        <p:blipFill>
          <a:blip r:embed="rId6"/>
          <a:srcRect l="208" r="5103"/>
          <a:stretch>
            <a:fillRect/>
          </a:stretch>
        </p:blipFill>
        <p:spPr>
          <a:xfrm>
            <a:off x="5152639" y="2141413"/>
            <a:ext cx="5137109" cy="2232209"/>
          </a:xfrm>
          <a:prstGeom prst="rect">
            <a:avLst/>
          </a:prstGeom>
        </p:spPr>
      </p:pic>
      <p:pic>
        <p:nvPicPr>
          <p:cNvPr id="7" name="Picture 7"/>
          <p:cNvPicPr>
            <a:picLocks noChangeAspect="1"/>
          </p:cNvPicPr>
          <p:nvPr/>
        </p:nvPicPr>
        <p:blipFill>
          <a:blip r:embed="rId7"/>
          <a:srcRect l="48075" t="4629" r="35235" b="6152"/>
          <a:stretch>
            <a:fillRect/>
          </a:stretch>
        </p:blipFill>
        <p:spPr>
          <a:xfrm>
            <a:off x="0" y="2731457"/>
            <a:ext cx="1163108" cy="5791949"/>
          </a:xfrm>
          <a:prstGeom prst="rect">
            <a:avLst/>
          </a:prstGeom>
        </p:spPr>
      </p:pic>
      <p:sp>
        <p:nvSpPr>
          <p:cNvPr id="8" name="TextBox 8"/>
          <p:cNvSpPr txBox="1"/>
          <p:nvPr/>
        </p:nvSpPr>
        <p:spPr>
          <a:xfrm>
            <a:off x="143490" y="492700"/>
            <a:ext cx="5555576" cy="778510"/>
          </a:xfrm>
          <a:prstGeom prst="rect">
            <a:avLst/>
          </a:prstGeom>
        </p:spPr>
        <p:txBody>
          <a:bodyPr lIns="0" tIns="0" rIns="0" bIns="0" rtlCol="0" anchor="t">
            <a:spAutoFit/>
          </a:bodyPr>
          <a:lstStyle/>
          <a:p>
            <a:pPr algn="ctr">
              <a:lnSpc>
                <a:spcPts val="6439"/>
              </a:lnSpc>
            </a:pPr>
            <a:r>
              <a:rPr lang="en-US" sz="4599">
                <a:solidFill>
                  <a:srgbClr val="FFFFFF"/>
                </a:solidFill>
                <a:latin typeface="Rye Bold"/>
              </a:rPr>
              <a:t>TIMELINE CHART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10" b="19172"/>
          <a:stretch>
            <a:fillRect/>
          </a:stretch>
        </p:blipFill>
        <p:spPr>
          <a:xfrm>
            <a:off x="0" y="0"/>
            <a:ext cx="10287000" cy="10287000"/>
          </a:xfrm>
          <a:prstGeom prst="rect">
            <a:avLst/>
          </a:prstGeom>
        </p:spPr>
      </p:pic>
      <p:pic>
        <p:nvPicPr>
          <p:cNvPr id="3" name="Picture 3"/>
          <p:cNvPicPr>
            <a:picLocks noChangeAspect="1"/>
          </p:cNvPicPr>
          <p:nvPr/>
        </p:nvPicPr>
        <p:blipFill>
          <a:blip r:embed="rId3"/>
          <a:srcRect t="8825"/>
          <a:stretch>
            <a:fillRect/>
          </a:stretch>
        </p:blipFill>
        <p:spPr>
          <a:xfrm>
            <a:off x="5644131" y="0"/>
            <a:ext cx="4579110" cy="1691279"/>
          </a:xfrm>
          <a:prstGeom prst="rect">
            <a:avLst/>
          </a:prstGeom>
        </p:spPr>
      </p:pic>
      <p:pic>
        <p:nvPicPr>
          <p:cNvPr id="4" name="Picture 4"/>
          <p:cNvPicPr>
            <a:picLocks noChangeAspect="1"/>
          </p:cNvPicPr>
          <p:nvPr/>
        </p:nvPicPr>
        <p:blipFill>
          <a:blip r:embed="rId4"/>
          <a:srcRect l="11058" t="3243" r="3832"/>
          <a:stretch>
            <a:fillRect/>
          </a:stretch>
        </p:blipFill>
        <p:spPr>
          <a:xfrm>
            <a:off x="21101" y="2409349"/>
            <a:ext cx="2015198" cy="2170636"/>
          </a:xfrm>
          <a:prstGeom prst="rect">
            <a:avLst/>
          </a:prstGeom>
        </p:spPr>
      </p:pic>
      <p:pic>
        <p:nvPicPr>
          <p:cNvPr id="5" name="Picture 5"/>
          <p:cNvPicPr>
            <a:picLocks noChangeAspect="1"/>
          </p:cNvPicPr>
          <p:nvPr/>
        </p:nvPicPr>
        <p:blipFill>
          <a:blip r:embed="rId5"/>
          <a:srcRect t="4522" r="5219" b="16343"/>
          <a:stretch>
            <a:fillRect/>
          </a:stretch>
        </p:blipFill>
        <p:spPr>
          <a:xfrm>
            <a:off x="6286842" y="2409349"/>
            <a:ext cx="1949852" cy="2170636"/>
          </a:xfrm>
          <a:prstGeom prst="rect">
            <a:avLst/>
          </a:prstGeom>
        </p:spPr>
      </p:pic>
      <p:pic>
        <p:nvPicPr>
          <p:cNvPr id="6" name="Picture 6"/>
          <p:cNvPicPr>
            <a:picLocks noChangeAspect="1"/>
          </p:cNvPicPr>
          <p:nvPr/>
        </p:nvPicPr>
        <p:blipFill>
          <a:blip r:embed="rId6"/>
          <a:srcRect l="3028" t="2081" b="10447"/>
          <a:stretch>
            <a:fillRect/>
          </a:stretch>
        </p:blipFill>
        <p:spPr>
          <a:xfrm>
            <a:off x="4287755" y="2409349"/>
            <a:ext cx="1871635" cy="2170636"/>
          </a:xfrm>
          <a:prstGeom prst="rect">
            <a:avLst/>
          </a:prstGeom>
        </p:spPr>
      </p:pic>
      <p:pic>
        <p:nvPicPr>
          <p:cNvPr id="7" name="Picture 7"/>
          <p:cNvPicPr>
            <a:picLocks noChangeAspect="1"/>
          </p:cNvPicPr>
          <p:nvPr/>
        </p:nvPicPr>
        <p:blipFill>
          <a:blip r:embed="rId7"/>
          <a:srcRect/>
          <a:stretch>
            <a:fillRect/>
          </a:stretch>
        </p:blipFill>
        <p:spPr>
          <a:xfrm>
            <a:off x="2246486" y="2409349"/>
            <a:ext cx="1736509" cy="2170636"/>
          </a:xfrm>
          <a:prstGeom prst="rect">
            <a:avLst/>
          </a:prstGeom>
        </p:spPr>
      </p:pic>
      <p:pic>
        <p:nvPicPr>
          <p:cNvPr id="8" name="Picture 8"/>
          <p:cNvPicPr>
            <a:picLocks noChangeAspect="1"/>
          </p:cNvPicPr>
          <p:nvPr/>
        </p:nvPicPr>
        <p:blipFill>
          <a:blip r:embed="rId8"/>
          <a:srcRect l="2726" t="1612" b="1612"/>
          <a:stretch>
            <a:fillRect/>
          </a:stretch>
        </p:blipFill>
        <p:spPr>
          <a:xfrm>
            <a:off x="8344076" y="2409349"/>
            <a:ext cx="1942924" cy="2220860"/>
          </a:xfrm>
          <a:prstGeom prst="rect">
            <a:avLst/>
          </a:prstGeom>
        </p:spPr>
      </p:pic>
      <p:pic>
        <p:nvPicPr>
          <p:cNvPr id="9" name="Picture 9"/>
          <p:cNvPicPr>
            <a:picLocks noChangeAspect="1"/>
          </p:cNvPicPr>
          <p:nvPr/>
        </p:nvPicPr>
        <p:blipFill>
          <a:blip r:embed="rId9"/>
          <a:srcRect t="36621" b="13033"/>
          <a:stretch>
            <a:fillRect/>
          </a:stretch>
        </p:blipFill>
        <p:spPr>
          <a:xfrm>
            <a:off x="21101" y="4630209"/>
            <a:ext cx="10333377" cy="6936488"/>
          </a:xfrm>
          <a:prstGeom prst="rect">
            <a:avLst/>
          </a:prstGeom>
        </p:spPr>
      </p:pic>
      <p:sp>
        <p:nvSpPr>
          <p:cNvPr id="10" name="TextBox 10"/>
          <p:cNvSpPr txBox="1"/>
          <p:nvPr/>
        </p:nvSpPr>
        <p:spPr>
          <a:xfrm>
            <a:off x="21101" y="-5781"/>
            <a:ext cx="5122399" cy="1739894"/>
          </a:xfrm>
          <a:prstGeom prst="rect">
            <a:avLst/>
          </a:prstGeom>
        </p:spPr>
        <p:txBody>
          <a:bodyPr lIns="0" tIns="0" rIns="0" bIns="0" rtlCol="0" anchor="t">
            <a:spAutoFit/>
          </a:bodyPr>
          <a:lstStyle/>
          <a:p>
            <a:pPr algn="ctr">
              <a:lnSpc>
                <a:spcPts val="7000"/>
              </a:lnSpc>
            </a:pPr>
            <a:r>
              <a:rPr lang="en-US" sz="5000">
                <a:solidFill>
                  <a:srgbClr val="FFFFFF"/>
                </a:solidFill>
                <a:latin typeface="Rye Bold"/>
              </a:rPr>
              <a:t>TEAM </a:t>
            </a:r>
          </a:p>
          <a:p>
            <a:pPr algn="ctr">
              <a:lnSpc>
                <a:spcPts val="7000"/>
              </a:lnSpc>
            </a:pPr>
            <a:r>
              <a:rPr lang="en-US" sz="5000">
                <a:solidFill>
                  <a:srgbClr val="FFFFFF"/>
                </a:solidFill>
                <a:latin typeface="Rye Bold"/>
              </a:rPr>
              <a:t>MEMBERS:-</a:t>
            </a:r>
          </a:p>
        </p:txBody>
      </p:sp>
      <p:sp>
        <p:nvSpPr>
          <p:cNvPr id="11" name="TextBox 11"/>
          <p:cNvSpPr txBox="1"/>
          <p:nvPr/>
        </p:nvSpPr>
        <p:spPr>
          <a:xfrm>
            <a:off x="0" y="4727006"/>
            <a:ext cx="1812855" cy="540384"/>
          </a:xfrm>
          <a:prstGeom prst="rect">
            <a:avLst/>
          </a:prstGeom>
        </p:spPr>
        <p:txBody>
          <a:bodyPr lIns="0" tIns="0" rIns="0" bIns="0" rtlCol="0" anchor="t">
            <a:spAutoFit/>
          </a:bodyPr>
          <a:lstStyle/>
          <a:p>
            <a:pPr algn="ctr">
              <a:lnSpc>
                <a:spcPts val="2240"/>
              </a:lnSpc>
            </a:pPr>
            <a:r>
              <a:rPr lang="en-US" sz="1600">
                <a:solidFill>
                  <a:srgbClr val="FFFFFF"/>
                </a:solidFill>
                <a:latin typeface="Rye"/>
              </a:rPr>
              <a:t>MANISH</a:t>
            </a:r>
          </a:p>
          <a:p>
            <a:pPr algn="ctr">
              <a:lnSpc>
                <a:spcPts val="2240"/>
              </a:lnSpc>
            </a:pPr>
            <a:r>
              <a:rPr lang="en-US" sz="1600">
                <a:solidFill>
                  <a:srgbClr val="FFFFFF"/>
                </a:solidFill>
                <a:latin typeface="Rye"/>
              </a:rPr>
              <a:t>20BCE10505</a:t>
            </a:r>
          </a:p>
        </p:txBody>
      </p:sp>
      <p:sp>
        <p:nvSpPr>
          <p:cNvPr id="12" name="TextBox 12"/>
          <p:cNvSpPr txBox="1"/>
          <p:nvPr/>
        </p:nvSpPr>
        <p:spPr>
          <a:xfrm>
            <a:off x="1679574" y="4727006"/>
            <a:ext cx="2474900" cy="540385"/>
          </a:xfrm>
          <a:prstGeom prst="rect">
            <a:avLst/>
          </a:prstGeom>
        </p:spPr>
        <p:txBody>
          <a:bodyPr lIns="0" tIns="0" rIns="0" bIns="0" rtlCol="0" anchor="t">
            <a:spAutoFit/>
          </a:bodyPr>
          <a:lstStyle/>
          <a:p>
            <a:pPr algn="ctr">
              <a:lnSpc>
                <a:spcPts val="2239"/>
              </a:lnSpc>
            </a:pPr>
            <a:r>
              <a:rPr lang="en-US" sz="1599">
                <a:solidFill>
                  <a:srgbClr val="FFFFFF"/>
                </a:solidFill>
                <a:latin typeface="Rye"/>
              </a:rPr>
              <a:t>SHIVANSH SHUKLA</a:t>
            </a:r>
          </a:p>
          <a:p>
            <a:pPr algn="ctr">
              <a:lnSpc>
                <a:spcPts val="2239"/>
              </a:lnSpc>
            </a:pPr>
            <a:r>
              <a:rPr lang="en-US" sz="1599">
                <a:solidFill>
                  <a:srgbClr val="FFFFFF"/>
                </a:solidFill>
                <a:latin typeface="Rye"/>
              </a:rPr>
              <a:t>20BCE10559</a:t>
            </a:r>
          </a:p>
        </p:txBody>
      </p:sp>
      <p:sp>
        <p:nvSpPr>
          <p:cNvPr id="13" name="TextBox 13"/>
          <p:cNvSpPr txBox="1"/>
          <p:nvPr/>
        </p:nvSpPr>
        <p:spPr>
          <a:xfrm>
            <a:off x="4057364" y="4727005"/>
            <a:ext cx="2172273" cy="540385"/>
          </a:xfrm>
          <a:prstGeom prst="rect">
            <a:avLst/>
          </a:prstGeom>
        </p:spPr>
        <p:txBody>
          <a:bodyPr lIns="0" tIns="0" rIns="0" bIns="0" rtlCol="0" anchor="t">
            <a:spAutoFit/>
          </a:bodyPr>
          <a:lstStyle/>
          <a:p>
            <a:pPr algn="ctr">
              <a:lnSpc>
                <a:spcPts val="2239"/>
              </a:lnSpc>
            </a:pPr>
            <a:r>
              <a:rPr lang="en-US" sz="1599">
                <a:solidFill>
                  <a:srgbClr val="FFFFFF"/>
                </a:solidFill>
                <a:latin typeface="Rye"/>
              </a:rPr>
              <a:t>PRINCE  RANJAN</a:t>
            </a:r>
          </a:p>
          <a:p>
            <a:pPr algn="ctr">
              <a:lnSpc>
                <a:spcPts val="2239"/>
              </a:lnSpc>
            </a:pPr>
            <a:r>
              <a:rPr lang="en-US" sz="1599">
                <a:solidFill>
                  <a:srgbClr val="FFFFFF"/>
                </a:solidFill>
                <a:latin typeface="Rye"/>
              </a:rPr>
              <a:t>20BCE10560</a:t>
            </a:r>
          </a:p>
        </p:txBody>
      </p:sp>
      <p:sp>
        <p:nvSpPr>
          <p:cNvPr id="14" name="TextBox 14"/>
          <p:cNvSpPr txBox="1"/>
          <p:nvPr/>
        </p:nvSpPr>
        <p:spPr>
          <a:xfrm>
            <a:off x="6155267" y="4727005"/>
            <a:ext cx="2081427" cy="540385"/>
          </a:xfrm>
          <a:prstGeom prst="rect">
            <a:avLst/>
          </a:prstGeom>
        </p:spPr>
        <p:txBody>
          <a:bodyPr lIns="0" tIns="0" rIns="0" bIns="0" rtlCol="0" anchor="t">
            <a:spAutoFit/>
          </a:bodyPr>
          <a:lstStyle/>
          <a:p>
            <a:pPr algn="ctr">
              <a:lnSpc>
                <a:spcPts val="2239"/>
              </a:lnSpc>
            </a:pPr>
            <a:r>
              <a:rPr lang="en-US" sz="1599">
                <a:solidFill>
                  <a:srgbClr val="FFFFFF"/>
                </a:solidFill>
                <a:latin typeface="Rye"/>
              </a:rPr>
              <a:t>SIMAR DHAMI </a:t>
            </a:r>
          </a:p>
          <a:p>
            <a:pPr algn="ctr">
              <a:lnSpc>
                <a:spcPts val="2239"/>
              </a:lnSpc>
            </a:pPr>
            <a:r>
              <a:rPr lang="en-US" sz="1599">
                <a:solidFill>
                  <a:srgbClr val="FFFFFF"/>
                </a:solidFill>
                <a:latin typeface="Rye"/>
              </a:rPr>
              <a:t>20BCE10626</a:t>
            </a:r>
          </a:p>
        </p:txBody>
      </p:sp>
      <p:sp>
        <p:nvSpPr>
          <p:cNvPr id="15" name="TextBox 15"/>
          <p:cNvSpPr txBox="1"/>
          <p:nvPr/>
        </p:nvSpPr>
        <p:spPr>
          <a:xfrm>
            <a:off x="8236694" y="4694642"/>
            <a:ext cx="2117783" cy="540385"/>
          </a:xfrm>
          <a:prstGeom prst="rect">
            <a:avLst/>
          </a:prstGeom>
        </p:spPr>
        <p:txBody>
          <a:bodyPr lIns="0" tIns="0" rIns="0" bIns="0" rtlCol="0" anchor="t">
            <a:spAutoFit/>
          </a:bodyPr>
          <a:lstStyle/>
          <a:p>
            <a:pPr algn="ctr">
              <a:lnSpc>
                <a:spcPts val="2239"/>
              </a:lnSpc>
            </a:pPr>
            <a:r>
              <a:rPr lang="en-US" sz="1599">
                <a:solidFill>
                  <a:srgbClr val="FFFFFF"/>
                </a:solidFill>
                <a:latin typeface="Rye"/>
              </a:rPr>
              <a:t>DEVESH</a:t>
            </a:r>
          </a:p>
          <a:p>
            <a:pPr algn="ctr">
              <a:lnSpc>
                <a:spcPts val="2239"/>
              </a:lnSpc>
            </a:pPr>
            <a:r>
              <a:rPr lang="en-US" sz="1599">
                <a:solidFill>
                  <a:srgbClr val="FFFFFF"/>
                </a:solidFill>
                <a:latin typeface="Rye"/>
              </a:rPr>
              <a:t>20BCE10674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875477" y="0"/>
            <a:ext cx="3325895" cy="1271210"/>
          </a:xfrm>
          <a:prstGeom prst="rect">
            <a:avLst/>
          </a:prstGeom>
        </p:spPr>
      </p:pic>
      <p:sp>
        <p:nvSpPr>
          <p:cNvPr id="4" name="TextBox 4"/>
          <p:cNvSpPr txBox="1"/>
          <p:nvPr/>
        </p:nvSpPr>
        <p:spPr>
          <a:xfrm>
            <a:off x="143490" y="492700"/>
            <a:ext cx="5555576" cy="778510"/>
          </a:xfrm>
          <a:prstGeom prst="rect">
            <a:avLst/>
          </a:prstGeom>
        </p:spPr>
        <p:txBody>
          <a:bodyPr lIns="0" tIns="0" rIns="0" bIns="0" rtlCol="0" anchor="t">
            <a:spAutoFit/>
          </a:bodyPr>
          <a:lstStyle/>
          <a:p>
            <a:pPr algn="ctr">
              <a:lnSpc>
                <a:spcPts val="6439"/>
              </a:lnSpc>
            </a:pPr>
            <a:r>
              <a:rPr lang="en-US" sz="4599">
                <a:solidFill>
                  <a:srgbClr val="FFFFFF"/>
                </a:solidFill>
                <a:latin typeface="Rye Bold"/>
              </a:rPr>
              <a:t>REFERENCES</a:t>
            </a:r>
          </a:p>
        </p:txBody>
      </p:sp>
      <p:sp>
        <p:nvSpPr>
          <p:cNvPr id="5" name="TextBox 5"/>
          <p:cNvSpPr txBox="1"/>
          <p:nvPr/>
        </p:nvSpPr>
        <p:spPr>
          <a:xfrm>
            <a:off x="143490" y="4668676"/>
            <a:ext cx="9634122" cy="4180839"/>
          </a:xfrm>
          <a:prstGeom prst="rect">
            <a:avLst/>
          </a:prstGeom>
        </p:spPr>
        <p:txBody>
          <a:bodyPr lIns="0" tIns="0" rIns="0" bIns="0" rtlCol="0" anchor="t">
            <a:spAutoFit/>
          </a:bodyPr>
          <a:lstStyle/>
          <a:p>
            <a:pPr marL="734066" lvl="1" indent="-367033">
              <a:lnSpc>
                <a:spcPts val="4760"/>
              </a:lnSpc>
              <a:buFont typeface="Arial"/>
              <a:buChar char="•"/>
            </a:pPr>
            <a:r>
              <a:rPr lang="en-US" sz="3400">
                <a:solidFill>
                  <a:srgbClr val="FFFFFF"/>
                </a:solidFill>
                <a:latin typeface="Oswald"/>
              </a:rPr>
              <a:t>https://www.youtube.com/watch?v=iP1dPQavD6Q</a:t>
            </a:r>
          </a:p>
          <a:p>
            <a:pPr marL="734066" lvl="1" indent="-367033">
              <a:lnSpc>
                <a:spcPts val="4760"/>
              </a:lnSpc>
              <a:buFont typeface="Arial"/>
              <a:buChar char="•"/>
            </a:pPr>
            <a:r>
              <a:rPr lang="en-US" sz="3400">
                <a:solidFill>
                  <a:srgbClr val="FFFFFF"/>
                </a:solidFill>
                <a:latin typeface="Oswald"/>
              </a:rPr>
              <a:t>https://u.osu.edu/fe1181au17sec6699o/final-pseudocode/</a:t>
            </a:r>
          </a:p>
          <a:p>
            <a:pPr marL="734066" lvl="1" indent="-367033">
              <a:lnSpc>
                <a:spcPts val="4760"/>
              </a:lnSpc>
              <a:buFont typeface="Arial"/>
              <a:buChar char="•"/>
            </a:pPr>
            <a:r>
              <a:rPr lang="en-US" sz="3400">
                <a:solidFill>
                  <a:srgbClr val="FFFFFF"/>
                </a:solidFill>
                <a:latin typeface="Oswald"/>
              </a:rPr>
              <a:t>.https://towardsdatascience.com/lets-play-blackjack-with-python-913ec66c732f</a:t>
            </a:r>
          </a:p>
          <a:p>
            <a:pPr marL="734066" lvl="1" indent="-367033">
              <a:lnSpc>
                <a:spcPts val="4760"/>
              </a:lnSpc>
              <a:buFont typeface="Arial"/>
              <a:buChar char="•"/>
            </a:pPr>
            <a:r>
              <a:rPr lang="en-US" sz="3400">
                <a:solidFill>
                  <a:srgbClr val="FFFFFF"/>
                </a:solidFill>
                <a:latin typeface="Oswald"/>
              </a:rPr>
              <a:t>.https://bicyclecards.com/how-to-play/blackjack/</a:t>
            </a:r>
          </a:p>
          <a:p>
            <a:pPr algn="ctr">
              <a:lnSpc>
                <a:spcPts val="4760"/>
              </a:lnSpc>
            </a:pPr>
            <a:endParaRPr lang="en-US" sz="3400">
              <a:solidFill>
                <a:srgbClr val="FFFFFF"/>
              </a:solidFill>
              <a:latin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sp>
        <p:nvSpPr>
          <p:cNvPr id="3" name="TextBox 3"/>
          <p:cNvSpPr txBox="1"/>
          <p:nvPr/>
        </p:nvSpPr>
        <p:spPr>
          <a:xfrm>
            <a:off x="-185143" y="5076825"/>
            <a:ext cx="10287000" cy="4930774"/>
          </a:xfrm>
          <a:prstGeom prst="rect">
            <a:avLst/>
          </a:prstGeom>
        </p:spPr>
        <p:txBody>
          <a:bodyPr lIns="0" tIns="0" rIns="0" bIns="0" rtlCol="0" anchor="t">
            <a:spAutoFit/>
          </a:bodyPr>
          <a:lstStyle/>
          <a:p>
            <a:pPr marL="755655" lvl="1" indent="-377828">
              <a:lnSpc>
                <a:spcPts val="4900"/>
              </a:lnSpc>
              <a:buFont typeface="Arial"/>
              <a:buChar char="•"/>
            </a:pPr>
            <a:r>
              <a:rPr lang="en-US" sz="3500">
                <a:solidFill>
                  <a:srgbClr val="FFFFFF"/>
                </a:solidFill>
                <a:latin typeface="Oswald"/>
              </a:rPr>
              <a:t>TERMINAL BASED GAMES ARE VERY LESS AVALIBLE FOR PLAYING</a:t>
            </a:r>
          </a:p>
          <a:p>
            <a:pPr marL="755655" lvl="1" indent="-377828">
              <a:lnSpc>
                <a:spcPts val="4900"/>
              </a:lnSpc>
              <a:buFont typeface="Arial"/>
              <a:buChar char="•"/>
            </a:pPr>
            <a:r>
              <a:rPr lang="en-US" sz="3500">
                <a:solidFill>
                  <a:srgbClr val="FFFFFF"/>
                </a:solidFill>
                <a:latin typeface="Oswald"/>
              </a:rPr>
              <a:t>AS TERMINAL ARE LESS ATTRACTIVE AND ORDINARY IN LOOK SO THIS WILL PREVENT PERSON FROM GETTING ADDICTED TO IT</a:t>
            </a:r>
          </a:p>
          <a:p>
            <a:pPr marL="755655" lvl="1" indent="-377828">
              <a:lnSpc>
                <a:spcPts val="4900"/>
              </a:lnSpc>
              <a:buFont typeface="Arial"/>
              <a:buChar char="•"/>
            </a:pPr>
            <a:r>
              <a:rPr lang="en-US" sz="3500">
                <a:solidFill>
                  <a:srgbClr val="FFFFFF"/>
                </a:solidFill>
                <a:latin typeface="Oswald"/>
              </a:rPr>
              <a:t>AS WE KNOW ALL MAJOR PROJECT MADE ON DIFFERENT PLATFORM ARE TERMINAL BASED PROJECT</a:t>
            </a:r>
          </a:p>
          <a:p>
            <a:pPr algn="ctr">
              <a:lnSpc>
                <a:spcPts val="4900"/>
              </a:lnSpc>
            </a:pPr>
            <a:endParaRPr lang="en-US" sz="3500">
              <a:solidFill>
                <a:srgbClr val="FFFFFF"/>
              </a:solidFill>
              <a:latin typeface="Oswald"/>
            </a:endParaRPr>
          </a:p>
        </p:txBody>
      </p:sp>
      <p:pic>
        <p:nvPicPr>
          <p:cNvPr id="4" name="Picture 4"/>
          <p:cNvPicPr>
            <a:picLocks noChangeAspect="1"/>
          </p:cNvPicPr>
          <p:nvPr/>
        </p:nvPicPr>
        <p:blipFill>
          <a:blip r:embed="rId3"/>
          <a:srcRect t="2824" b="2824"/>
          <a:stretch>
            <a:fillRect/>
          </a:stretch>
        </p:blipFill>
        <p:spPr>
          <a:xfrm>
            <a:off x="6775962" y="0"/>
            <a:ext cx="3325895" cy="1271210"/>
          </a:xfrm>
          <a:prstGeom prst="rect">
            <a:avLst/>
          </a:prstGeom>
        </p:spPr>
      </p:pic>
      <p:sp>
        <p:nvSpPr>
          <p:cNvPr id="5" name="TextBox 5"/>
          <p:cNvSpPr txBox="1"/>
          <p:nvPr/>
        </p:nvSpPr>
        <p:spPr>
          <a:xfrm>
            <a:off x="0" y="2038991"/>
            <a:ext cx="8761820" cy="755015"/>
          </a:xfrm>
          <a:prstGeom prst="rect">
            <a:avLst/>
          </a:prstGeom>
        </p:spPr>
        <p:txBody>
          <a:bodyPr lIns="0" tIns="0" rIns="0" bIns="0" rtlCol="0" anchor="t">
            <a:spAutoFit/>
          </a:bodyPr>
          <a:lstStyle/>
          <a:p>
            <a:pPr algn="ctr">
              <a:lnSpc>
                <a:spcPts val="6160"/>
              </a:lnSpc>
            </a:pPr>
            <a:r>
              <a:rPr lang="en-US" sz="4400">
                <a:solidFill>
                  <a:srgbClr val="FFFFFF"/>
                </a:solidFill>
                <a:latin typeface="Open Sans"/>
              </a:rPr>
              <a:t>WHY TERMINAL BASED PROJECT?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sp>
        <p:nvSpPr>
          <p:cNvPr id="3" name="TextBox 3"/>
          <p:cNvSpPr txBox="1"/>
          <p:nvPr/>
        </p:nvSpPr>
        <p:spPr>
          <a:xfrm>
            <a:off x="0" y="2299390"/>
            <a:ext cx="10287000" cy="3073399"/>
          </a:xfrm>
          <a:prstGeom prst="rect">
            <a:avLst/>
          </a:prstGeom>
        </p:spPr>
        <p:txBody>
          <a:bodyPr lIns="0" tIns="0" rIns="0" bIns="0" rtlCol="0" anchor="t">
            <a:spAutoFit/>
          </a:bodyPr>
          <a:lstStyle/>
          <a:p>
            <a:pPr algn="ctr">
              <a:lnSpc>
                <a:spcPts val="4900"/>
              </a:lnSpc>
            </a:pPr>
            <a:r>
              <a:rPr lang="en-US" sz="3500">
                <a:solidFill>
                  <a:srgbClr val="FFFFFF"/>
                </a:solidFill>
                <a:latin typeface="Oswald"/>
              </a:rPr>
              <a:t> A game that is considered as a part of high profile life and on high demand is what every one whats to envolve in </a:t>
            </a:r>
          </a:p>
          <a:p>
            <a:pPr algn="ctr">
              <a:lnSpc>
                <a:spcPts val="4900"/>
              </a:lnSpc>
            </a:pPr>
            <a:r>
              <a:rPr lang="en-US" sz="3500">
                <a:solidFill>
                  <a:srgbClr val="FFFFFF"/>
                </a:solidFill>
                <a:latin typeface="Oswald"/>
              </a:rPr>
              <a:t>their lives and giving them a virtual mode where </a:t>
            </a:r>
          </a:p>
          <a:p>
            <a:pPr algn="ctr">
              <a:lnSpc>
                <a:spcPts val="4900"/>
              </a:lnSpc>
            </a:pPr>
            <a:r>
              <a:rPr lang="en-US" sz="3500">
                <a:solidFill>
                  <a:srgbClr val="FFFFFF"/>
                </a:solidFill>
                <a:latin typeface="Oswald"/>
              </a:rPr>
              <a:t>they can experience that game while sitting at their homes is the aim of our project.</a:t>
            </a:r>
          </a:p>
        </p:txBody>
      </p:sp>
      <p:pic>
        <p:nvPicPr>
          <p:cNvPr id="4" name="Picture 4"/>
          <p:cNvPicPr>
            <a:picLocks noChangeAspect="1"/>
          </p:cNvPicPr>
          <p:nvPr/>
        </p:nvPicPr>
        <p:blipFill>
          <a:blip r:embed="rId3"/>
          <a:srcRect t="2824" b="2824"/>
          <a:stretch>
            <a:fillRect/>
          </a:stretch>
        </p:blipFill>
        <p:spPr>
          <a:xfrm>
            <a:off x="6775962" y="0"/>
            <a:ext cx="3325895" cy="1271210"/>
          </a:xfrm>
          <a:prstGeom prst="rect">
            <a:avLst/>
          </a:prstGeom>
        </p:spPr>
      </p:pic>
      <p:pic>
        <p:nvPicPr>
          <p:cNvPr id="5" name="Picture 5"/>
          <p:cNvPicPr>
            <a:picLocks noChangeAspect="1"/>
          </p:cNvPicPr>
          <p:nvPr/>
        </p:nvPicPr>
        <p:blipFill>
          <a:blip r:embed="rId4"/>
          <a:srcRect/>
          <a:stretch>
            <a:fillRect/>
          </a:stretch>
        </p:blipFill>
        <p:spPr>
          <a:xfrm>
            <a:off x="6775962" y="6072784"/>
            <a:ext cx="3631138" cy="4841517"/>
          </a:xfrm>
          <a:prstGeom prst="rect">
            <a:avLst/>
          </a:prstGeom>
        </p:spPr>
      </p:pic>
      <p:pic>
        <p:nvPicPr>
          <p:cNvPr id="6" name="Picture 6"/>
          <p:cNvPicPr>
            <a:picLocks noChangeAspect="1"/>
          </p:cNvPicPr>
          <p:nvPr/>
        </p:nvPicPr>
        <p:blipFill>
          <a:blip r:embed="rId5"/>
          <a:srcRect r="6367"/>
          <a:stretch>
            <a:fillRect/>
          </a:stretch>
        </p:blipFill>
        <p:spPr>
          <a:xfrm>
            <a:off x="0" y="5372789"/>
            <a:ext cx="3450974" cy="4914211"/>
          </a:xfrm>
          <a:prstGeom prst="rect">
            <a:avLst/>
          </a:prstGeom>
        </p:spPr>
      </p:pic>
      <p:sp>
        <p:nvSpPr>
          <p:cNvPr id="7" name="TextBox 7"/>
          <p:cNvSpPr txBox="1"/>
          <p:nvPr/>
        </p:nvSpPr>
        <p:spPr>
          <a:xfrm>
            <a:off x="639189" y="492702"/>
            <a:ext cx="4180999" cy="778508"/>
          </a:xfrm>
          <a:prstGeom prst="rect">
            <a:avLst/>
          </a:prstGeom>
        </p:spPr>
        <p:txBody>
          <a:bodyPr lIns="0" tIns="0" rIns="0" bIns="0" rtlCol="0" anchor="t">
            <a:spAutoFit/>
          </a:bodyPr>
          <a:lstStyle/>
          <a:p>
            <a:pPr algn="ctr">
              <a:lnSpc>
                <a:spcPts val="6440"/>
              </a:lnSpc>
            </a:pPr>
            <a:r>
              <a:rPr lang="en-US" sz="4600">
                <a:solidFill>
                  <a:srgbClr val="FFFFFF"/>
                </a:solidFill>
                <a:latin typeface="Rye"/>
              </a:rPr>
              <a:t>CONCLUSION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t="2824" b="2824"/>
          <a:stretch>
            <a:fillRect/>
          </a:stretch>
        </p:blipFill>
        <p:spPr>
          <a:xfrm>
            <a:off x="6775962" y="0"/>
            <a:ext cx="3325895" cy="1271210"/>
          </a:xfrm>
          <a:prstGeom prst="rect">
            <a:avLst/>
          </a:prstGeom>
        </p:spPr>
      </p:pic>
      <p:pic>
        <p:nvPicPr>
          <p:cNvPr id="4" name="Picture 4"/>
          <p:cNvPicPr>
            <a:picLocks noChangeAspect="1"/>
          </p:cNvPicPr>
          <p:nvPr/>
        </p:nvPicPr>
        <p:blipFill>
          <a:blip r:embed="rId4"/>
          <a:srcRect/>
          <a:stretch>
            <a:fillRect/>
          </a:stretch>
        </p:blipFill>
        <p:spPr>
          <a:xfrm>
            <a:off x="6775962" y="7249100"/>
            <a:ext cx="3631138" cy="4841517"/>
          </a:xfrm>
          <a:prstGeom prst="rect">
            <a:avLst/>
          </a:prstGeom>
        </p:spPr>
      </p:pic>
      <p:pic>
        <p:nvPicPr>
          <p:cNvPr id="5" name="Picture 5"/>
          <p:cNvPicPr>
            <a:picLocks noChangeAspect="1"/>
          </p:cNvPicPr>
          <p:nvPr/>
        </p:nvPicPr>
        <p:blipFill>
          <a:blip r:embed="rId5"/>
          <a:srcRect r="6367"/>
          <a:stretch>
            <a:fillRect/>
          </a:stretch>
        </p:blipFill>
        <p:spPr>
          <a:xfrm>
            <a:off x="0" y="5746181"/>
            <a:ext cx="3450974" cy="4914211"/>
          </a:xfrm>
          <a:prstGeom prst="rect">
            <a:avLst/>
          </a:prstGeom>
        </p:spPr>
      </p:pic>
      <p:grpSp>
        <p:nvGrpSpPr>
          <p:cNvPr id="6" name="Group 6"/>
          <p:cNvGrpSpPr/>
          <p:nvPr/>
        </p:nvGrpSpPr>
        <p:grpSpPr>
          <a:xfrm>
            <a:off x="887649" y="2051426"/>
            <a:ext cx="8229600" cy="5570130"/>
            <a:chOff x="0" y="0"/>
            <a:chExt cx="10972800" cy="7426840"/>
          </a:xfrm>
        </p:grpSpPr>
        <p:sp>
          <p:nvSpPr>
            <p:cNvPr id="7" name="TextBox 7"/>
            <p:cNvSpPr txBox="1"/>
            <p:nvPr/>
          </p:nvSpPr>
          <p:spPr>
            <a:xfrm rot="-592460">
              <a:off x="244698" y="1184774"/>
              <a:ext cx="10362229" cy="3129671"/>
            </a:xfrm>
            <a:prstGeom prst="rect">
              <a:avLst/>
            </a:prstGeom>
          </p:spPr>
          <p:txBody>
            <a:bodyPr lIns="0" tIns="0" rIns="0" bIns="0" rtlCol="0" anchor="t">
              <a:spAutoFit/>
            </a:bodyPr>
            <a:lstStyle/>
            <a:p>
              <a:pPr algn="ctr">
                <a:lnSpc>
                  <a:spcPts val="17066"/>
                </a:lnSpc>
                <a:spcBef>
                  <a:spcPct val="0"/>
                </a:spcBef>
              </a:pPr>
              <a:r>
                <a:rPr lang="en-US" sz="17066">
                  <a:solidFill>
                    <a:srgbClr val="F6F3E4"/>
                  </a:solidFill>
                  <a:latin typeface="Bukhari Script Bold"/>
                </a:rPr>
                <a:t>Thank</a:t>
              </a:r>
            </a:p>
          </p:txBody>
        </p:sp>
        <p:sp>
          <p:nvSpPr>
            <p:cNvPr id="8" name="TextBox 8"/>
            <p:cNvSpPr txBox="1"/>
            <p:nvPr/>
          </p:nvSpPr>
          <p:spPr>
            <a:xfrm rot="-515361">
              <a:off x="1363288" y="3913924"/>
              <a:ext cx="9450175" cy="2823268"/>
            </a:xfrm>
            <a:prstGeom prst="rect">
              <a:avLst/>
            </a:prstGeom>
          </p:spPr>
          <p:txBody>
            <a:bodyPr lIns="0" tIns="0" rIns="0" bIns="0" rtlCol="0" anchor="t">
              <a:spAutoFit/>
            </a:bodyPr>
            <a:lstStyle/>
            <a:p>
              <a:pPr algn="ctr">
                <a:lnSpc>
                  <a:spcPts val="15359"/>
                </a:lnSpc>
                <a:spcBef>
                  <a:spcPct val="0"/>
                </a:spcBef>
              </a:pPr>
              <a:r>
                <a:rPr lang="en-US" sz="15359">
                  <a:solidFill>
                    <a:srgbClr val="F6F3E4"/>
                  </a:solidFill>
                  <a:latin typeface="Bukhari Script Bold"/>
                </a:rPr>
                <a:t>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910" b="19172"/>
          <a:stretch>
            <a:fillRect/>
          </a:stretch>
        </p:blipFill>
        <p:spPr>
          <a:xfrm>
            <a:off x="0" y="0"/>
            <a:ext cx="10287000" cy="10287000"/>
          </a:xfrm>
          <a:prstGeom prst="rect">
            <a:avLst/>
          </a:prstGeom>
        </p:spPr>
      </p:pic>
      <p:pic>
        <p:nvPicPr>
          <p:cNvPr id="3" name="Picture 3"/>
          <p:cNvPicPr>
            <a:picLocks noChangeAspect="1"/>
          </p:cNvPicPr>
          <p:nvPr/>
        </p:nvPicPr>
        <p:blipFill>
          <a:blip r:embed="rId3"/>
          <a:srcRect t="1006" b="3026"/>
          <a:stretch>
            <a:fillRect/>
          </a:stretch>
        </p:blipFill>
        <p:spPr>
          <a:xfrm>
            <a:off x="16350" y="5820389"/>
            <a:ext cx="10003950" cy="6577297"/>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5189" y="1884707"/>
            <a:ext cx="4114800" cy="1397209"/>
          </a:xfrm>
          <a:prstGeom prst="rect">
            <a:avLst/>
          </a:prstGeom>
        </p:spPr>
      </p:pic>
      <p:pic>
        <p:nvPicPr>
          <p:cNvPr id="5" name="Picture 5"/>
          <p:cNvPicPr>
            <a:picLocks noChangeAspect="1"/>
          </p:cNvPicPr>
          <p:nvPr/>
        </p:nvPicPr>
        <p:blipFill>
          <a:blip r:embed="rId6"/>
          <a:srcRect t="8825"/>
          <a:stretch>
            <a:fillRect/>
          </a:stretch>
        </p:blipFill>
        <p:spPr>
          <a:xfrm>
            <a:off x="4898345" y="0"/>
            <a:ext cx="5388655" cy="1990282"/>
          </a:xfrm>
          <a:prstGeom prst="rect">
            <a:avLst/>
          </a:prstGeom>
        </p:spPr>
      </p:pic>
      <p:pic>
        <p:nvPicPr>
          <p:cNvPr id="6" name="Picture 6"/>
          <p:cNvPicPr>
            <a:picLocks noChangeAspect="1"/>
          </p:cNvPicPr>
          <p:nvPr/>
        </p:nvPicPr>
        <p:blipFill>
          <a:blip r:embed="rId7"/>
          <a:srcRect l="16001" t="9531" r="15205"/>
          <a:stretch>
            <a:fillRect/>
          </a:stretch>
        </p:blipFill>
        <p:spPr>
          <a:xfrm>
            <a:off x="0" y="1884707"/>
            <a:ext cx="10287000" cy="9013137"/>
          </a:xfrm>
          <a:prstGeom prst="rect">
            <a:avLst/>
          </a:prstGeom>
        </p:spPr>
      </p:pic>
      <p:pic>
        <p:nvPicPr>
          <p:cNvPr id="7" name="Picture 7"/>
          <p:cNvPicPr>
            <a:picLocks noChangeAspect="1"/>
          </p:cNvPicPr>
          <p:nvPr/>
        </p:nvPicPr>
        <p:blipFill>
          <a:blip r:embed="rId8"/>
          <a:srcRect/>
          <a:stretch>
            <a:fillRect/>
          </a:stretch>
        </p:blipFill>
        <p:spPr>
          <a:xfrm>
            <a:off x="16350" y="2020318"/>
            <a:ext cx="9622949" cy="5482971"/>
          </a:xfrm>
          <a:prstGeom prst="rect">
            <a:avLst/>
          </a:prstGeom>
        </p:spPr>
      </p:pic>
      <p:sp>
        <p:nvSpPr>
          <p:cNvPr id="8" name="TextBox 8"/>
          <p:cNvSpPr txBox="1"/>
          <p:nvPr/>
        </p:nvSpPr>
        <p:spPr>
          <a:xfrm>
            <a:off x="16350" y="1643089"/>
            <a:ext cx="10270650" cy="8668889"/>
          </a:xfrm>
          <a:prstGeom prst="rect">
            <a:avLst/>
          </a:prstGeom>
        </p:spPr>
        <p:txBody>
          <a:bodyPr lIns="0" tIns="0" rIns="0" bIns="0" rtlCol="0" anchor="t">
            <a:spAutoFit/>
          </a:bodyPr>
          <a:lstStyle/>
          <a:p>
            <a:pPr algn="ctr">
              <a:lnSpc>
                <a:spcPts val="5376"/>
              </a:lnSpc>
            </a:pPr>
            <a:r>
              <a:rPr lang="en-US" sz="2800" spc="397">
                <a:solidFill>
                  <a:srgbClr val="FFFFFF"/>
                </a:solidFill>
                <a:latin typeface="Rye"/>
              </a:rPr>
              <a:t>INTRODUCTION</a:t>
            </a:r>
          </a:p>
          <a:p>
            <a:pPr algn="ctr">
              <a:lnSpc>
                <a:spcPts val="5376"/>
              </a:lnSpc>
            </a:pPr>
            <a:r>
              <a:rPr lang="en-US" sz="2800" spc="397">
                <a:solidFill>
                  <a:srgbClr val="FFFFFF"/>
                </a:solidFill>
                <a:latin typeface="Rye"/>
              </a:rPr>
              <a:t>OBJECTIVE</a:t>
            </a:r>
          </a:p>
          <a:p>
            <a:pPr algn="ctr">
              <a:lnSpc>
                <a:spcPts val="5376"/>
              </a:lnSpc>
            </a:pPr>
            <a:r>
              <a:rPr lang="en-US" sz="2800" spc="397">
                <a:solidFill>
                  <a:srgbClr val="FFFFFF"/>
                </a:solidFill>
                <a:latin typeface="Rye"/>
              </a:rPr>
              <a:t>PROBLEM STATEMENT</a:t>
            </a:r>
          </a:p>
          <a:p>
            <a:pPr algn="ctr">
              <a:lnSpc>
                <a:spcPts val="5257"/>
              </a:lnSpc>
            </a:pPr>
            <a:r>
              <a:rPr lang="en-US" sz="2738" spc="388">
                <a:solidFill>
                  <a:srgbClr val="FFFFFF"/>
                </a:solidFill>
                <a:latin typeface="Rye"/>
              </a:rPr>
              <a:t>LITERATURE REVIEW</a:t>
            </a:r>
          </a:p>
          <a:p>
            <a:pPr algn="ctr">
              <a:lnSpc>
                <a:spcPts val="5376"/>
              </a:lnSpc>
            </a:pPr>
            <a:r>
              <a:rPr lang="en-US" sz="2800" spc="397">
                <a:solidFill>
                  <a:srgbClr val="FFFFFF"/>
                </a:solidFill>
                <a:latin typeface="Rye"/>
              </a:rPr>
              <a:t>PROPOSED WORK</a:t>
            </a:r>
          </a:p>
          <a:p>
            <a:pPr algn="ctr">
              <a:lnSpc>
                <a:spcPts val="4992"/>
              </a:lnSpc>
            </a:pPr>
            <a:r>
              <a:rPr lang="en-US" sz="2600" spc="369">
                <a:solidFill>
                  <a:srgbClr val="FFFFFF"/>
                </a:solidFill>
                <a:latin typeface="Rye"/>
              </a:rPr>
              <a:t>REAL-TIME USAGE</a:t>
            </a:r>
          </a:p>
          <a:p>
            <a:pPr algn="ctr">
              <a:lnSpc>
                <a:spcPts val="5376"/>
              </a:lnSpc>
            </a:pPr>
            <a:r>
              <a:rPr lang="en-US" sz="2800" spc="397">
                <a:solidFill>
                  <a:srgbClr val="FFFFFF"/>
                </a:solidFill>
                <a:latin typeface="Rye"/>
              </a:rPr>
              <a:t>OVERALL SYSTEM ARCHITECTURE DIAGRAM</a:t>
            </a:r>
          </a:p>
          <a:p>
            <a:pPr algn="ctr">
              <a:lnSpc>
                <a:spcPts val="5376"/>
              </a:lnSpc>
            </a:pPr>
            <a:r>
              <a:rPr lang="en-US" sz="2800" spc="397">
                <a:solidFill>
                  <a:srgbClr val="FFFFFF"/>
                </a:solidFill>
                <a:latin typeface="Rye"/>
              </a:rPr>
              <a:t>RULES</a:t>
            </a:r>
          </a:p>
          <a:p>
            <a:pPr algn="ctr">
              <a:lnSpc>
                <a:spcPts val="5376"/>
              </a:lnSpc>
            </a:pPr>
            <a:r>
              <a:rPr lang="en-US" sz="2800" spc="397">
                <a:solidFill>
                  <a:srgbClr val="FFFFFF"/>
                </a:solidFill>
                <a:latin typeface="Rye"/>
              </a:rPr>
              <a:t>MODULES SPLIT UP</a:t>
            </a:r>
          </a:p>
          <a:p>
            <a:pPr algn="ctr">
              <a:lnSpc>
                <a:spcPts val="5376"/>
              </a:lnSpc>
            </a:pPr>
            <a:r>
              <a:rPr lang="en-US" sz="2800" spc="397">
                <a:solidFill>
                  <a:srgbClr val="FFFFFF"/>
                </a:solidFill>
                <a:latin typeface="Rye"/>
              </a:rPr>
              <a:t>HARDWARE AND SOFTWARE REQUIREMENTS</a:t>
            </a:r>
          </a:p>
          <a:p>
            <a:pPr algn="ctr">
              <a:lnSpc>
                <a:spcPts val="5376"/>
              </a:lnSpc>
            </a:pPr>
            <a:r>
              <a:rPr lang="en-US" sz="2800" spc="397">
                <a:solidFill>
                  <a:srgbClr val="FFFFFF"/>
                </a:solidFill>
                <a:latin typeface="Rye"/>
              </a:rPr>
              <a:t>PROJECT TIMELINE CHART</a:t>
            </a:r>
          </a:p>
          <a:p>
            <a:pPr algn="ctr">
              <a:lnSpc>
                <a:spcPts val="5376"/>
              </a:lnSpc>
            </a:pPr>
            <a:r>
              <a:rPr lang="en-US" sz="2800" spc="397">
                <a:solidFill>
                  <a:srgbClr val="FFFFFF"/>
                </a:solidFill>
                <a:latin typeface="Rye"/>
              </a:rPr>
              <a:t>CONCLUSION</a:t>
            </a:r>
          </a:p>
        </p:txBody>
      </p:sp>
      <p:sp>
        <p:nvSpPr>
          <p:cNvPr id="9" name="TextBox 9"/>
          <p:cNvSpPr txBox="1"/>
          <p:nvPr/>
        </p:nvSpPr>
        <p:spPr>
          <a:xfrm>
            <a:off x="16350" y="30036"/>
            <a:ext cx="4520546" cy="1730375"/>
          </a:xfrm>
          <a:prstGeom prst="rect">
            <a:avLst/>
          </a:prstGeom>
        </p:spPr>
        <p:txBody>
          <a:bodyPr lIns="0" tIns="0" rIns="0" bIns="0" rtlCol="0" anchor="t">
            <a:spAutoFit/>
          </a:bodyPr>
          <a:lstStyle/>
          <a:p>
            <a:pPr algn="ctr">
              <a:lnSpc>
                <a:spcPts val="6999"/>
              </a:lnSpc>
            </a:pPr>
            <a:r>
              <a:rPr lang="en-US" sz="4999">
                <a:solidFill>
                  <a:srgbClr val="FFFFFF"/>
                </a:solidFill>
                <a:latin typeface="Rye Bold Italics"/>
              </a:rPr>
              <a:t>BRIEF OUTLINE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6538016" y="0"/>
            <a:ext cx="3726356" cy="1509544"/>
          </a:xfrm>
          <a:prstGeom prst="rect">
            <a:avLst/>
          </a:prstGeom>
        </p:spPr>
      </p:pic>
      <p:sp>
        <p:nvSpPr>
          <p:cNvPr id="4" name="TextBox 4"/>
          <p:cNvSpPr txBox="1"/>
          <p:nvPr/>
        </p:nvSpPr>
        <p:spPr>
          <a:xfrm>
            <a:off x="0" y="471518"/>
            <a:ext cx="6538016" cy="928032"/>
          </a:xfrm>
          <a:prstGeom prst="rect">
            <a:avLst/>
          </a:prstGeom>
        </p:spPr>
        <p:txBody>
          <a:bodyPr lIns="0" tIns="0" rIns="0" bIns="0" rtlCol="0" anchor="t">
            <a:spAutoFit/>
          </a:bodyPr>
          <a:lstStyle/>
          <a:p>
            <a:pPr algn="ctr">
              <a:lnSpc>
                <a:spcPts val="7648"/>
              </a:lnSpc>
            </a:pPr>
            <a:r>
              <a:rPr lang="en-US" sz="5463">
                <a:solidFill>
                  <a:srgbClr val="FFFFFF"/>
                </a:solidFill>
                <a:latin typeface="Rye"/>
              </a:rPr>
              <a:t>INTRODUCTION</a:t>
            </a:r>
          </a:p>
        </p:txBody>
      </p:sp>
      <p:sp>
        <p:nvSpPr>
          <p:cNvPr id="5" name="TextBox 5"/>
          <p:cNvSpPr txBox="1"/>
          <p:nvPr/>
        </p:nvSpPr>
        <p:spPr>
          <a:xfrm>
            <a:off x="45256" y="2645372"/>
            <a:ext cx="10241744" cy="5549899"/>
          </a:xfrm>
          <a:prstGeom prst="rect">
            <a:avLst/>
          </a:prstGeom>
        </p:spPr>
        <p:txBody>
          <a:bodyPr lIns="0" tIns="0" rIns="0" bIns="0" rtlCol="0" anchor="t">
            <a:spAutoFit/>
          </a:bodyPr>
          <a:lstStyle/>
          <a:p>
            <a:pPr algn="ctr">
              <a:lnSpc>
                <a:spcPts val="4900"/>
              </a:lnSpc>
            </a:pPr>
            <a:endParaRPr/>
          </a:p>
          <a:p>
            <a:pPr algn="ctr">
              <a:lnSpc>
                <a:spcPts val="4900"/>
              </a:lnSpc>
            </a:pPr>
            <a:r>
              <a:rPr lang="en-US" sz="3500">
                <a:solidFill>
                  <a:srgbClr val="FFFFFF"/>
                </a:solidFill>
                <a:latin typeface="Oswald"/>
              </a:rPr>
              <a:t>Black Jack  , one of the most popular "CASINO GAMES", played among many people around the world and it's also treated as a part of rich lifestyle, and included as a activity in regular lifestyle. It uses decks of 52 cards and descends from a global family of casino banking games known as Twenty-One. This family of card games also includes the British game of Pontoon and the European game, So we are planning to make a virtual black jack terminal  game.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6560644" y="0"/>
            <a:ext cx="3726356" cy="1509544"/>
          </a:xfrm>
          <a:prstGeom prst="rect">
            <a:avLst/>
          </a:prstGeom>
        </p:spPr>
      </p:pic>
      <p:pic>
        <p:nvPicPr>
          <p:cNvPr id="4" name="Picture 4"/>
          <p:cNvPicPr>
            <a:picLocks noChangeAspect="1"/>
          </p:cNvPicPr>
          <p:nvPr/>
        </p:nvPicPr>
        <p:blipFill>
          <a:blip r:embed="rId4"/>
          <a:srcRect t="19113" b="15693"/>
          <a:stretch>
            <a:fillRect/>
          </a:stretch>
        </p:blipFill>
        <p:spPr>
          <a:xfrm>
            <a:off x="0" y="4930490"/>
            <a:ext cx="10621540" cy="8655619"/>
          </a:xfrm>
          <a:prstGeom prst="rect">
            <a:avLst/>
          </a:prstGeom>
        </p:spPr>
      </p:pic>
      <p:sp>
        <p:nvSpPr>
          <p:cNvPr id="5" name="TextBox 5"/>
          <p:cNvSpPr txBox="1"/>
          <p:nvPr/>
        </p:nvSpPr>
        <p:spPr>
          <a:xfrm>
            <a:off x="0" y="539899"/>
            <a:ext cx="4979722" cy="936624"/>
          </a:xfrm>
          <a:prstGeom prst="rect">
            <a:avLst/>
          </a:prstGeom>
        </p:spPr>
        <p:txBody>
          <a:bodyPr lIns="0" tIns="0" rIns="0" bIns="0" rtlCol="0" anchor="t">
            <a:spAutoFit/>
          </a:bodyPr>
          <a:lstStyle/>
          <a:p>
            <a:pPr algn="ctr">
              <a:lnSpc>
                <a:spcPts val="7700"/>
              </a:lnSpc>
            </a:pPr>
            <a:r>
              <a:rPr lang="en-US" sz="5500">
                <a:solidFill>
                  <a:srgbClr val="FFFFFF"/>
                </a:solidFill>
                <a:latin typeface="Rye"/>
              </a:rPr>
              <a:t>OBJECTIVE</a:t>
            </a:r>
          </a:p>
        </p:txBody>
      </p:sp>
      <p:sp>
        <p:nvSpPr>
          <p:cNvPr id="6" name="TextBox 6"/>
          <p:cNvSpPr txBox="1"/>
          <p:nvPr/>
        </p:nvSpPr>
        <p:spPr>
          <a:xfrm>
            <a:off x="0" y="3424560"/>
            <a:ext cx="10287000" cy="2259965"/>
          </a:xfrm>
          <a:prstGeom prst="rect">
            <a:avLst/>
          </a:prstGeom>
        </p:spPr>
        <p:txBody>
          <a:bodyPr lIns="0" tIns="0" rIns="0" bIns="0" rtlCol="0" anchor="t">
            <a:spAutoFit/>
          </a:bodyPr>
          <a:lstStyle/>
          <a:p>
            <a:pPr algn="ctr">
              <a:lnSpc>
                <a:spcPts val="4479"/>
              </a:lnSpc>
            </a:pPr>
            <a:r>
              <a:rPr lang="en-US" sz="3999">
                <a:solidFill>
                  <a:srgbClr val="FFFFFF"/>
                </a:solidFill>
                <a:latin typeface="Oswald"/>
              </a:rPr>
              <a:t>The objective is to create a virtual black jack casino terminal based  game for people willing to play this game from their </a:t>
            </a:r>
          </a:p>
          <a:p>
            <a:pPr algn="ctr">
              <a:lnSpc>
                <a:spcPts val="4479"/>
              </a:lnSpc>
            </a:pPr>
            <a:r>
              <a:rPr lang="en-US" sz="3999">
                <a:solidFill>
                  <a:srgbClr val="FFFFFF"/>
                </a:solidFill>
                <a:latin typeface="Oswald"/>
              </a:rPr>
              <a:t>respective places rather going out to casino.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7313132" y="90805"/>
            <a:ext cx="2973868" cy="1204712"/>
          </a:xfrm>
          <a:prstGeom prst="rect">
            <a:avLst/>
          </a:prstGeom>
        </p:spPr>
      </p:pic>
      <p:pic>
        <p:nvPicPr>
          <p:cNvPr id="4" name="Picture 4"/>
          <p:cNvPicPr>
            <a:picLocks noChangeAspect="1"/>
          </p:cNvPicPr>
          <p:nvPr/>
        </p:nvPicPr>
        <p:blipFill>
          <a:blip r:embed="rId4"/>
          <a:srcRect t="30680" r="996" b="5237"/>
          <a:stretch>
            <a:fillRect/>
          </a:stretch>
        </p:blipFill>
        <p:spPr>
          <a:xfrm>
            <a:off x="0" y="1497564"/>
            <a:ext cx="10184517" cy="8789436"/>
          </a:xfrm>
          <a:prstGeom prst="rect">
            <a:avLst/>
          </a:prstGeom>
        </p:spPr>
      </p:pic>
      <p:pic>
        <p:nvPicPr>
          <p:cNvPr id="5" name="Picture 5"/>
          <p:cNvPicPr>
            <a:picLocks noChangeAspect="1"/>
          </p:cNvPicPr>
          <p:nvPr/>
        </p:nvPicPr>
        <p:blipFill>
          <a:blip r:embed="rId5"/>
          <a:srcRect t="6941"/>
          <a:stretch>
            <a:fillRect/>
          </a:stretch>
        </p:blipFill>
        <p:spPr>
          <a:xfrm>
            <a:off x="5711254" y="7826435"/>
            <a:ext cx="3495805" cy="246056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56212" y="8521897"/>
            <a:ext cx="2139460" cy="2241339"/>
          </a:xfrm>
          <a:prstGeom prst="rect">
            <a:avLst/>
          </a:prstGeom>
        </p:spPr>
      </p:pic>
      <p:sp>
        <p:nvSpPr>
          <p:cNvPr id="7" name="TextBox 7"/>
          <p:cNvSpPr txBox="1"/>
          <p:nvPr/>
        </p:nvSpPr>
        <p:spPr>
          <a:xfrm>
            <a:off x="0" y="2905185"/>
            <a:ext cx="10184517" cy="4921250"/>
          </a:xfrm>
          <a:prstGeom prst="rect">
            <a:avLst/>
          </a:prstGeom>
        </p:spPr>
        <p:txBody>
          <a:bodyPr lIns="0" tIns="0" rIns="0" bIns="0" rtlCol="0" anchor="t">
            <a:spAutoFit/>
          </a:bodyPr>
          <a:lstStyle/>
          <a:p>
            <a:pPr algn="ctr">
              <a:lnSpc>
                <a:spcPts val="4899"/>
              </a:lnSpc>
            </a:pPr>
            <a:r>
              <a:rPr lang="en-US" sz="3499">
                <a:solidFill>
                  <a:srgbClr val="FFFFEB"/>
                </a:solidFill>
                <a:latin typeface="Oswald"/>
              </a:rPr>
              <a:t>Not everyone can afford playing this game in casino as this is a game with high risks and huge amount requirements. But every one have a dream to play this game once, so to counter this, we have made our own game which could be played at home. </a:t>
            </a:r>
          </a:p>
          <a:p>
            <a:pPr algn="ctr">
              <a:lnSpc>
                <a:spcPts val="4899"/>
              </a:lnSpc>
            </a:pPr>
            <a:r>
              <a:rPr lang="en-US" sz="3499">
                <a:solidFill>
                  <a:srgbClr val="FFFFEB"/>
                </a:solidFill>
                <a:latin typeface="Oswald"/>
              </a:rPr>
              <a:t>Also in some countries, people are not allowed at casinos to play this game. And casinos are not available everywhere, so this game is made so that it is available to all who wishes to play. </a:t>
            </a:r>
          </a:p>
        </p:txBody>
      </p:sp>
      <p:sp>
        <p:nvSpPr>
          <p:cNvPr id="8" name="TextBox 8"/>
          <p:cNvSpPr txBox="1"/>
          <p:nvPr/>
        </p:nvSpPr>
        <p:spPr>
          <a:xfrm>
            <a:off x="102483" y="253482"/>
            <a:ext cx="7210649" cy="1908174"/>
          </a:xfrm>
          <a:prstGeom prst="rect">
            <a:avLst/>
          </a:prstGeom>
        </p:spPr>
        <p:txBody>
          <a:bodyPr lIns="0" tIns="0" rIns="0" bIns="0" rtlCol="0" anchor="t">
            <a:spAutoFit/>
          </a:bodyPr>
          <a:lstStyle/>
          <a:p>
            <a:pPr algn="ctr">
              <a:lnSpc>
                <a:spcPts val="7700"/>
              </a:lnSpc>
            </a:pPr>
            <a:r>
              <a:rPr lang="en-US" sz="5500">
                <a:solidFill>
                  <a:srgbClr val="FFFFFF"/>
                </a:solidFill>
                <a:latin typeface="Rye"/>
              </a:rPr>
              <a:t>PROBLEM STATEMENT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212" t="5603" r="9872"/>
          <a:stretch>
            <a:fillRect/>
          </a:stretch>
        </p:blipFill>
        <p:spPr>
          <a:xfrm>
            <a:off x="0" y="0"/>
            <a:ext cx="10287000" cy="10287000"/>
          </a:xfrm>
          <a:prstGeom prst="rect">
            <a:avLst/>
          </a:prstGeom>
        </p:spPr>
      </p:pic>
      <p:sp>
        <p:nvSpPr>
          <p:cNvPr id="3" name="TextBox 3"/>
          <p:cNvSpPr txBox="1"/>
          <p:nvPr/>
        </p:nvSpPr>
        <p:spPr>
          <a:xfrm>
            <a:off x="86544" y="1974780"/>
            <a:ext cx="10113912" cy="5465585"/>
          </a:xfrm>
          <a:prstGeom prst="rect">
            <a:avLst/>
          </a:prstGeom>
        </p:spPr>
        <p:txBody>
          <a:bodyPr lIns="0" tIns="0" rIns="0" bIns="0" rtlCol="0" anchor="t">
            <a:spAutoFit/>
          </a:bodyPr>
          <a:lstStyle/>
          <a:p>
            <a:pPr>
              <a:lnSpc>
                <a:spcPts val="4822"/>
              </a:lnSpc>
            </a:pPr>
            <a:r>
              <a:rPr lang="en-US" sz="3444">
                <a:solidFill>
                  <a:srgbClr val="FFFFFF"/>
                </a:solidFill>
                <a:latin typeface="Oswald"/>
              </a:rPr>
              <a:t>Black Jack game is most popular and likeable game and it's very famous among people. Going in casinos and have dream to live a rich lifestyle, but it needs requirement of money, time and casino around them. So we are planning to make a virtual casino terminal based game so, it will help people to play this game if casino is not near them and this will save their time, money and can be used for their entertainent purposes. And most impotantly is will reduce the addiction of people playing with real money.</a:t>
            </a:r>
          </a:p>
        </p:txBody>
      </p:sp>
      <p:pic>
        <p:nvPicPr>
          <p:cNvPr id="4" name="Picture 4"/>
          <p:cNvPicPr>
            <a:picLocks noChangeAspect="1"/>
          </p:cNvPicPr>
          <p:nvPr/>
        </p:nvPicPr>
        <p:blipFill>
          <a:blip r:embed="rId3"/>
          <a:srcRect/>
          <a:stretch>
            <a:fillRect/>
          </a:stretch>
        </p:blipFill>
        <p:spPr>
          <a:xfrm>
            <a:off x="7065132" y="56706"/>
            <a:ext cx="3221868" cy="1305176"/>
          </a:xfrm>
          <a:prstGeom prst="rect">
            <a:avLst/>
          </a:prstGeom>
        </p:spPr>
      </p:pic>
      <p:pic>
        <p:nvPicPr>
          <p:cNvPr id="5" name="Picture 5"/>
          <p:cNvPicPr>
            <a:picLocks noChangeAspect="1"/>
          </p:cNvPicPr>
          <p:nvPr/>
        </p:nvPicPr>
        <p:blipFill>
          <a:blip r:embed="rId4"/>
          <a:srcRect t="5502"/>
          <a:stretch>
            <a:fillRect/>
          </a:stretch>
        </p:blipFill>
        <p:spPr>
          <a:xfrm rot="3385407">
            <a:off x="5215716" y="8450707"/>
            <a:ext cx="2951625" cy="3187676"/>
          </a:xfrm>
          <a:prstGeom prst="rect">
            <a:avLst/>
          </a:prstGeom>
        </p:spPr>
      </p:pic>
      <p:sp>
        <p:nvSpPr>
          <p:cNvPr id="6" name="TextBox 6"/>
          <p:cNvSpPr txBox="1"/>
          <p:nvPr/>
        </p:nvSpPr>
        <p:spPr>
          <a:xfrm>
            <a:off x="0" y="-104775"/>
            <a:ext cx="7065132" cy="1908174"/>
          </a:xfrm>
          <a:prstGeom prst="rect">
            <a:avLst/>
          </a:prstGeom>
        </p:spPr>
        <p:txBody>
          <a:bodyPr lIns="0" tIns="0" rIns="0" bIns="0" rtlCol="0" anchor="t">
            <a:spAutoFit/>
          </a:bodyPr>
          <a:lstStyle/>
          <a:p>
            <a:pPr algn="ctr">
              <a:lnSpc>
                <a:spcPts val="7700"/>
              </a:lnSpc>
            </a:pPr>
            <a:r>
              <a:rPr lang="en-US" sz="5500">
                <a:solidFill>
                  <a:srgbClr val="FFFFFF"/>
                </a:solidFill>
                <a:latin typeface="Rye"/>
              </a:rPr>
              <a:t>LITERATURE REVIEW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7313132" y="90805"/>
            <a:ext cx="2973868" cy="1204712"/>
          </a:xfrm>
          <a:prstGeom prst="rect">
            <a:avLst/>
          </a:prstGeom>
        </p:spPr>
      </p:pic>
      <p:pic>
        <p:nvPicPr>
          <p:cNvPr id="4" name="Picture 4"/>
          <p:cNvPicPr>
            <a:picLocks noChangeAspect="1"/>
          </p:cNvPicPr>
          <p:nvPr/>
        </p:nvPicPr>
        <p:blipFill>
          <a:blip r:embed="rId4"/>
          <a:srcRect l="3519" r="10673" b="3852"/>
          <a:stretch>
            <a:fillRect/>
          </a:stretch>
        </p:blipFill>
        <p:spPr>
          <a:xfrm>
            <a:off x="0" y="1641884"/>
            <a:ext cx="10287000" cy="8645116"/>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7586" y="0"/>
            <a:ext cx="5223019" cy="5271281"/>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12360" y="6194644"/>
            <a:ext cx="4114800" cy="4092356"/>
          </a:xfrm>
          <a:prstGeom prst="rect">
            <a:avLst/>
          </a:prstGeom>
        </p:spPr>
      </p:pic>
      <p:pic>
        <p:nvPicPr>
          <p:cNvPr id="7" name="Picture 7"/>
          <p:cNvPicPr>
            <a:picLocks noChangeAspect="1"/>
          </p:cNvPicPr>
          <p:nvPr/>
        </p:nvPicPr>
        <p:blipFill>
          <a:blip r:embed="rId9"/>
          <a:srcRect/>
          <a:stretch>
            <a:fillRect/>
          </a:stretch>
        </p:blipFill>
        <p:spPr>
          <a:xfrm>
            <a:off x="-665453" y="5746181"/>
            <a:ext cx="5046528" cy="5902372"/>
          </a:xfrm>
          <a:prstGeom prst="rect">
            <a:avLst/>
          </a:prstGeom>
        </p:spPr>
      </p:pic>
      <p:sp>
        <p:nvSpPr>
          <p:cNvPr id="8" name="TextBox 8"/>
          <p:cNvSpPr txBox="1"/>
          <p:nvPr/>
        </p:nvSpPr>
        <p:spPr>
          <a:xfrm>
            <a:off x="161753" y="2568966"/>
            <a:ext cx="9506751" cy="4376688"/>
          </a:xfrm>
          <a:prstGeom prst="rect">
            <a:avLst/>
          </a:prstGeom>
        </p:spPr>
        <p:txBody>
          <a:bodyPr lIns="0" tIns="0" rIns="0" bIns="0" rtlCol="0" anchor="t">
            <a:spAutoFit/>
          </a:bodyPr>
          <a:lstStyle/>
          <a:p>
            <a:pPr>
              <a:lnSpc>
                <a:spcPts val="4990"/>
              </a:lnSpc>
            </a:pPr>
            <a:endParaRPr/>
          </a:p>
          <a:p>
            <a:pPr>
              <a:lnSpc>
                <a:spcPts val="4990"/>
              </a:lnSpc>
            </a:pPr>
            <a:r>
              <a:rPr lang="en-US" sz="3564">
                <a:solidFill>
                  <a:srgbClr val="FFFFFF"/>
                </a:solidFill>
                <a:latin typeface="Oswald"/>
              </a:rPr>
              <a:t>We are planning to write a java code to make a virtual casino terminal based</a:t>
            </a:r>
            <a:r>
              <a:rPr lang="en-US" sz="3564">
                <a:solidFill>
                  <a:srgbClr val="FFFFFF"/>
                </a:solidFill>
                <a:latin typeface="Oswald Bold"/>
              </a:rPr>
              <a:t> </a:t>
            </a:r>
            <a:r>
              <a:rPr lang="en-US" sz="3564">
                <a:solidFill>
                  <a:srgbClr val="FFFFFF"/>
                </a:solidFill>
                <a:latin typeface="Oswald"/>
              </a:rPr>
              <a:t> black jack game for people, so they can enjoy their rich lifestyle sitting at their respective place and can save time and money. They can still enjoy their dream and play this high demands game without getting addicted to it. </a:t>
            </a:r>
          </a:p>
        </p:txBody>
      </p:sp>
      <p:sp>
        <p:nvSpPr>
          <p:cNvPr id="9" name="TextBox 9"/>
          <p:cNvSpPr txBox="1"/>
          <p:nvPr/>
        </p:nvSpPr>
        <p:spPr>
          <a:xfrm>
            <a:off x="0" y="-13970"/>
            <a:ext cx="5705402" cy="1943735"/>
          </a:xfrm>
          <a:prstGeom prst="rect">
            <a:avLst/>
          </a:prstGeom>
        </p:spPr>
        <p:txBody>
          <a:bodyPr lIns="0" tIns="0" rIns="0" bIns="0" rtlCol="0" anchor="t">
            <a:spAutoFit/>
          </a:bodyPr>
          <a:lstStyle/>
          <a:p>
            <a:pPr algn="ctr">
              <a:lnSpc>
                <a:spcPts val="7840"/>
              </a:lnSpc>
            </a:pPr>
            <a:r>
              <a:rPr lang="en-US" sz="5600">
                <a:solidFill>
                  <a:srgbClr val="FFFFFF"/>
                </a:solidFill>
                <a:latin typeface="Rye"/>
              </a:rPr>
              <a:t>PROPOSED 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400" b="12682"/>
          <a:stretch>
            <a:fillRect/>
          </a:stretch>
        </p:blipFill>
        <p:spPr>
          <a:xfrm>
            <a:off x="0" y="0"/>
            <a:ext cx="10287000" cy="10287000"/>
          </a:xfrm>
          <a:prstGeom prst="rect">
            <a:avLst/>
          </a:prstGeom>
        </p:spPr>
      </p:pic>
      <p:pic>
        <p:nvPicPr>
          <p:cNvPr id="3" name="Picture 3"/>
          <p:cNvPicPr>
            <a:picLocks noChangeAspect="1"/>
          </p:cNvPicPr>
          <p:nvPr/>
        </p:nvPicPr>
        <p:blipFill>
          <a:blip r:embed="rId3"/>
          <a:srcRect l="3899" t="1837" r="242" b="1837"/>
          <a:stretch>
            <a:fillRect/>
          </a:stretch>
        </p:blipFill>
        <p:spPr>
          <a:xfrm>
            <a:off x="0" y="0"/>
            <a:ext cx="10287000" cy="7765796"/>
          </a:xfrm>
          <a:prstGeom prst="rect">
            <a:avLst/>
          </a:prstGeom>
        </p:spPr>
      </p:pic>
      <p:pic>
        <p:nvPicPr>
          <p:cNvPr id="4" name="Picture 4"/>
          <p:cNvPicPr>
            <a:picLocks noChangeAspect="1"/>
          </p:cNvPicPr>
          <p:nvPr/>
        </p:nvPicPr>
        <p:blipFill>
          <a:blip r:embed="rId4"/>
          <a:srcRect t="2824" b="2824"/>
          <a:stretch>
            <a:fillRect/>
          </a:stretch>
        </p:blipFill>
        <p:spPr>
          <a:xfrm>
            <a:off x="6961105" y="0"/>
            <a:ext cx="3325895" cy="127121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3997" y="8424477"/>
            <a:ext cx="1227994" cy="1667646"/>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733858" y="8860833"/>
            <a:ext cx="3048884" cy="1335965"/>
          </a:xfrm>
          <a:prstGeom prst="rect">
            <a:avLst/>
          </a:prstGeom>
        </p:spPr>
      </p:pic>
      <p:sp>
        <p:nvSpPr>
          <p:cNvPr id="7" name="TextBox 7"/>
          <p:cNvSpPr txBox="1"/>
          <p:nvPr/>
        </p:nvSpPr>
        <p:spPr>
          <a:xfrm>
            <a:off x="0" y="3019742"/>
            <a:ext cx="10287000" cy="5380990"/>
          </a:xfrm>
          <a:prstGeom prst="rect">
            <a:avLst/>
          </a:prstGeom>
        </p:spPr>
        <p:txBody>
          <a:bodyPr lIns="0" tIns="0" rIns="0" bIns="0" rtlCol="0" anchor="t">
            <a:spAutoFit/>
          </a:bodyPr>
          <a:lstStyle/>
          <a:p>
            <a:pPr>
              <a:lnSpc>
                <a:spcPts val="4759"/>
              </a:lnSpc>
            </a:pPr>
            <a:r>
              <a:rPr lang="en-US" sz="3399">
                <a:solidFill>
                  <a:srgbClr val="FFFFFF"/>
                </a:solidFill>
                <a:latin typeface="Oswald"/>
              </a:rPr>
              <a:t>In today's world, to play this popular game, people have to </a:t>
            </a:r>
          </a:p>
          <a:p>
            <a:pPr>
              <a:lnSpc>
                <a:spcPts val="4759"/>
              </a:lnSpc>
            </a:pPr>
            <a:r>
              <a:rPr lang="en-US" sz="3399">
                <a:solidFill>
                  <a:srgbClr val="FFFFFF"/>
                </a:solidFill>
                <a:latin typeface="Oswald"/>
              </a:rPr>
              <a:t>search a casino near them and then has to wait for there chance to come and are required to have more time and money, searching a good casino around is one problem and another problem is managing time as well. As this game is already in </a:t>
            </a:r>
          </a:p>
          <a:p>
            <a:pPr>
              <a:lnSpc>
                <a:spcPts val="4759"/>
              </a:lnSpc>
            </a:pPr>
            <a:r>
              <a:rPr lang="en-US" sz="3399">
                <a:solidFill>
                  <a:srgbClr val="FFFFFF"/>
                </a:solidFill>
                <a:latin typeface="Oswald"/>
              </a:rPr>
              <a:t>high demand, so people have to wait for a long time to get </a:t>
            </a:r>
          </a:p>
          <a:p>
            <a:pPr>
              <a:lnSpc>
                <a:spcPts val="4759"/>
              </a:lnSpc>
            </a:pPr>
            <a:r>
              <a:rPr lang="en-US" sz="3399">
                <a:solidFill>
                  <a:srgbClr val="FFFFFF"/>
                </a:solidFill>
                <a:latin typeface="Oswald"/>
              </a:rPr>
              <a:t>their respective chances to play.</a:t>
            </a:r>
          </a:p>
          <a:p>
            <a:pPr>
              <a:lnSpc>
                <a:spcPts val="4759"/>
              </a:lnSpc>
            </a:pPr>
            <a:r>
              <a:rPr lang="en-US" sz="3399">
                <a:solidFill>
                  <a:srgbClr val="FFFFFF"/>
                </a:solidFill>
                <a:latin typeface="Oswald"/>
              </a:rPr>
              <a:t>Also this game can be played at our home for entertainment </a:t>
            </a:r>
          </a:p>
          <a:p>
            <a:pPr>
              <a:lnSpc>
                <a:spcPts val="4759"/>
              </a:lnSpc>
            </a:pPr>
            <a:r>
              <a:rPr lang="en-US" sz="3399">
                <a:solidFill>
                  <a:srgbClr val="FFFFFF"/>
                </a:solidFill>
                <a:latin typeface="Oswald"/>
              </a:rPr>
              <a:t>purposes with the family and friends.</a:t>
            </a:r>
          </a:p>
        </p:txBody>
      </p:sp>
      <p:sp>
        <p:nvSpPr>
          <p:cNvPr id="8" name="TextBox 8"/>
          <p:cNvSpPr txBox="1"/>
          <p:nvPr/>
        </p:nvSpPr>
        <p:spPr>
          <a:xfrm>
            <a:off x="177550" y="238700"/>
            <a:ext cx="6233958" cy="1969770"/>
          </a:xfrm>
          <a:prstGeom prst="rect">
            <a:avLst/>
          </a:prstGeom>
        </p:spPr>
        <p:txBody>
          <a:bodyPr lIns="0" tIns="0" rIns="0" bIns="0" rtlCol="0" anchor="t">
            <a:spAutoFit/>
          </a:bodyPr>
          <a:lstStyle/>
          <a:p>
            <a:pPr algn="ctr">
              <a:lnSpc>
                <a:spcPts val="7980"/>
              </a:lnSpc>
            </a:pPr>
            <a:r>
              <a:rPr lang="en-US" sz="5700">
                <a:solidFill>
                  <a:srgbClr val="FFFFFF"/>
                </a:solidFill>
                <a:latin typeface="Rye Bold"/>
              </a:rPr>
              <a:t>REAL-TIME USAGE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944</Words>
  <Application>Microsoft Office PowerPoint</Application>
  <PresentationFormat>Custom</PresentationFormat>
  <Paragraphs>115</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Rye</vt:lpstr>
      <vt:lpstr>Arial</vt:lpstr>
      <vt:lpstr>Oswald</vt:lpstr>
      <vt:lpstr>Calibri</vt:lpstr>
      <vt:lpstr>Rye Bold Italics</vt:lpstr>
      <vt:lpstr>Oswald Bold</vt:lpstr>
      <vt:lpstr>Rye Bold</vt:lpstr>
      <vt:lpstr>Open Sans</vt:lpstr>
      <vt:lpstr>Bukhari Script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jack card game</dc:title>
  <cp:lastModifiedBy>20BCE10560</cp:lastModifiedBy>
  <cp:revision>2</cp:revision>
  <dcterms:created xsi:type="dcterms:W3CDTF">2006-08-16T00:00:00Z</dcterms:created>
  <dcterms:modified xsi:type="dcterms:W3CDTF">2022-04-29T15:42:30Z</dcterms:modified>
  <dc:identifier>DAE31zjUvMg</dc:identifier>
</cp:coreProperties>
</file>